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F128-DB82-514A-B311-D6A3E67871FE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606C-038A-C74B-9C6E-1C0DF41BA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F128-DB82-514A-B311-D6A3E67871FE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606C-038A-C74B-9C6E-1C0DF41BA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F128-DB82-514A-B311-D6A3E67871FE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606C-038A-C74B-9C6E-1C0DF41BA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F128-DB82-514A-B311-D6A3E67871FE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606C-038A-C74B-9C6E-1C0DF41BA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F128-DB82-514A-B311-D6A3E67871FE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606C-038A-C74B-9C6E-1C0DF41BA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F128-DB82-514A-B311-D6A3E67871FE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606C-038A-C74B-9C6E-1C0DF41BA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F128-DB82-514A-B311-D6A3E67871FE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606C-038A-C74B-9C6E-1C0DF41BA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F128-DB82-514A-B311-D6A3E67871FE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606C-038A-C74B-9C6E-1C0DF41BA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F128-DB82-514A-B311-D6A3E67871FE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606C-038A-C74B-9C6E-1C0DF41BA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F128-DB82-514A-B311-D6A3E67871FE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606C-038A-C74B-9C6E-1C0DF41BA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F128-DB82-514A-B311-D6A3E67871FE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E606C-038A-C74B-9C6E-1C0DF41BA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FF128-DB82-514A-B311-D6A3E67871FE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E606C-038A-C74B-9C6E-1C0DF41BA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MATHEMATICAL MODELING:HARDY-WEINBERG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INVESTIGATION 2</a:t>
            </a:r>
          </a:p>
          <a:p>
            <a:r>
              <a:rPr lang="en-US" dirty="0" smtClean="0"/>
              <a:t>BIG IDEA 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Excel to Model H-W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Try recalculating 10-20 times. This is what should happen.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creen shot 2012-04-14 at 12.23.14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849" y="2636897"/>
            <a:ext cx="5178829" cy="1794746"/>
          </a:xfrm>
          <a:prstGeom prst="rect">
            <a:avLst/>
          </a:prstGeom>
        </p:spPr>
      </p:pic>
      <p:pic>
        <p:nvPicPr>
          <p:cNvPr id="5" name="Picture 4" descr="Screen shot 2012-04-14 at 12.23.35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850" y="4431643"/>
            <a:ext cx="5178828" cy="18288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5093997" y="5398580"/>
            <a:ext cx="1670389" cy="1063043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93997" y="3368600"/>
            <a:ext cx="1670389" cy="1063043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47850" y="4721562"/>
            <a:ext cx="265253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The gametes change.</a:t>
            </a:r>
            <a:endParaRPr lang="en-US" dirty="0"/>
          </a:p>
        </p:txBody>
      </p:sp>
      <p:sp>
        <p:nvSpPr>
          <p:cNvPr id="9" name="Left Arrow 8"/>
          <p:cNvSpPr/>
          <p:nvPr/>
        </p:nvSpPr>
        <p:spPr>
          <a:xfrm>
            <a:off x="6932710" y="3426515"/>
            <a:ext cx="822960" cy="822960"/>
          </a:xfrm>
          <a:prstGeom prst="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Left Arrow 10"/>
          <p:cNvSpPr/>
          <p:nvPr/>
        </p:nvSpPr>
        <p:spPr>
          <a:xfrm>
            <a:off x="6966511" y="5353164"/>
            <a:ext cx="822960" cy="822960"/>
          </a:xfrm>
          <a:prstGeom prst="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Excel to Model H-W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 these 2 formulas in E5 and F5 down for about 16 rows to represent gametes that will form 16 offspring for the next generation.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 copy the formulas, click on the  bottom right-hand corner of the cell and, with your finger pressed down on the mouse, drag the cell downward.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Excel to Model H-W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682" y="1600200"/>
            <a:ext cx="7886118" cy="46354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It should </a:t>
            </a:r>
          </a:p>
          <a:p>
            <a:pPr>
              <a:buNone/>
            </a:pPr>
            <a:r>
              <a:rPr lang="en-US" dirty="0" smtClean="0"/>
              <a:t>look like </a:t>
            </a:r>
          </a:p>
          <a:p>
            <a:pPr>
              <a:buNone/>
            </a:pPr>
            <a:r>
              <a:rPr lang="en-US" dirty="0" smtClean="0"/>
              <a:t>this.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creen shot 2012-04-14 at 12.44.20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924" y="1501726"/>
            <a:ext cx="4787525" cy="473397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Excel to Model H-W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The next step is to put the zygote in  cell G5.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In cell G5, enter the function </a:t>
            </a:r>
          </a:p>
          <a:p>
            <a:pPr>
              <a:buNone/>
            </a:pPr>
            <a:r>
              <a:rPr lang="en-US" dirty="0" smtClean="0"/>
              <a:t>				= CONCATENATE(E5,F5) </a:t>
            </a:r>
          </a:p>
          <a:p>
            <a:pPr>
              <a:buNone/>
            </a:pPr>
            <a:r>
              <a:rPr lang="en-US" dirty="0" smtClean="0"/>
              <a:t>	and then copy this formula down as far as you have gametes.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Excel to Model H-W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It should look like this.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Screen shot 2012-04-14 at 12.52.16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6487" y="2128180"/>
            <a:ext cx="5548420" cy="399798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Excel to Model H-W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683" y="1417638"/>
            <a:ext cx="8452117" cy="4708525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3294" dirty="0" smtClean="0"/>
              <a:t>	</a:t>
            </a:r>
            <a:r>
              <a:rPr lang="en-US" sz="5895" dirty="0" smtClean="0"/>
              <a:t>The </a:t>
            </a:r>
            <a:r>
              <a:rPr lang="en-US" sz="5895" dirty="0"/>
              <a:t>next columns on the spreadsheet are H, I, and J.</a:t>
            </a:r>
            <a:r>
              <a:rPr lang="en-US" sz="5895" dirty="0" smtClean="0"/>
              <a:t> </a:t>
            </a:r>
          </a:p>
          <a:p>
            <a:pPr>
              <a:buNone/>
            </a:pPr>
            <a:r>
              <a:rPr lang="en-US" sz="5895" dirty="0" smtClean="0"/>
              <a:t>	These are “</a:t>
            </a:r>
            <a:r>
              <a:rPr lang="en-US" sz="5895" dirty="0"/>
              <a:t>housekeeping” columns.</a:t>
            </a:r>
            <a:r>
              <a:rPr lang="en-US" sz="5895" dirty="0" smtClean="0"/>
              <a:t> </a:t>
            </a:r>
          </a:p>
          <a:p>
            <a:pPr>
              <a:buNone/>
            </a:pPr>
            <a:endParaRPr lang="en-US" sz="5895" dirty="0" smtClean="0"/>
          </a:p>
          <a:p>
            <a:pPr>
              <a:buNone/>
            </a:pPr>
            <a:r>
              <a:rPr lang="en-US" sz="5895" dirty="0" smtClean="0"/>
              <a:t>	They </a:t>
            </a:r>
            <a:r>
              <a:rPr lang="en-US" sz="5895" dirty="0"/>
              <a:t>keep track of the numbers of each zygote’s genotype. You will enter the following functions for each column</a:t>
            </a:r>
            <a:r>
              <a:rPr lang="en-US" sz="5895" dirty="0" smtClean="0"/>
              <a:t>.	</a:t>
            </a:r>
          </a:p>
          <a:p>
            <a:pPr>
              <a:buNone/>
            </a:pPr>
            <a:endParaRPr lang="en-US" sz="5895" dirty="0" smtClean="0"/>
          </a:p>
          <a:p>
            <a:pPr>
              <a:buNone/>
            </a:pPr>
            <a:r>
              <a:rPr lang="en-US" sz="5895" dirty="0" smtClean="0"/>
              <a:t>	The </a:t>
            </a:r>
            <a:r>
              <a:rPr lang="en-US" sz="5895" dirty="0"/>
              <a:t>function in cell H is =IF(G5=”AA”,1.0)</a:t>
            </a:r>
            <a:r>
              <a:rPr lang="en-US" sz="5895" dirty="0" smtClean="0"/>
              <a:t>.</a:t>
            </a:r>
          </a:p>
          <a:p>
            <a:pPr>
              <a:buNone/>
            </a:pPr>
            <a:r>
              <a:rPr lang="en-US" sz="5895" dirty="0" smtClean="0"/>
              <a:t>	The </a:t>
            </a:r>
            <a:r>
              <a:rPr lang="en-US" sz="5895" dirty="0"/>
              <a:t>function in cell J is =IF(G5=”BB”,1.0</a:t>
            </a:r>
            <a:r>
              <a:rPr lang="en-US" sz="5895" dirty="0" smtClean="0"/>
              <a:t>).</a:t>
            </a:r>
          </a:p>
          <a:p>
            <a:pPr>
              <a:buNone/>
            </a:pPr>
            <a:r>
              <a:rPr lang="en-US" sz="5895" dirty="0" smtClean="0"/>
              <a:t>	In </a:t>
            </a:r>
            <a:r>
              <a:rPr lang="en-US" sz="5895" dirty="0"/>
              <a:t>cell I5, enter this function: =IF(G5=”AB”,1,(IF(G5=”BA”,1.0))).</a:t>
            </a:r>
          </a:p>
          <a:p>
            <a:pPr>
              <a:buNone/>
            </a:pPr>
            <a:r>
              <a:rPr lang="en-US" sz="5895" dirty="0"/>
              <a:t> </a:t>
            </a:r>
            <a:endParaRPr lang="en-US" sz="5895" dirty="0" smtClean="0"/>
          </a:p>
          <a:p>
            <a:pPr>
              <a:buNone/>
            </a:pPr>
            <a:r>
              <a:rPr lang="en-US" sz="5895" dirty="0" smtClean="0"/>
              <a:t>	Enter </a:t>
            </a:r>
            <a:r>
              <a:rPr lang="en-US" sz="5895" dirty="0"/>
              <a:t>the labels for the columns you have been working on. Cell E4 </a:t>
            </a:r>
            <a:r>
              <a:rPr lang="en-US" sz="5895" i="1" dirty="0"/>
              <a:t>gametes</a:t>
            </a:r>
            <a:r>
              <a:rPr lang="en-US" sz="5895" dirty="0"/>
              <a:t>, Cell G5 </a:t>
            </a:r>
            <a:r>
              <a:rPr lang="en-US" sz="5895" i="1" dirty="0"/>
              <a:t>AA</a:t>
            </a:r>
            <a:r>
              <a:rPr lang="en-US" sz="5895" dirty="0"/>
              <a:t> in cell H4, and </a:t>
            </a:r>
            <a:r>
              <a:rPr lang="en-US" sz="5895" i="1" dirty="0"/>
              <a:t>BB </a:t>
            </a:r>
            <a:r>
              <a:rPr lang="en-US" sz="5895" dirty="0"/>
              <a:t>in Cell J4.</a:t>
            </a:r>
          </a:p>
          <a:p>
            <a:pPr>
              <a:buNone/>
            </a:pPr>
            <a:r>
              <a:rPr lang="en-US" sz="5895" dirty="0"/>
              <a:t> </a:t>
            </a:r>
            <a:endParaRPr lang="en-US" sz="5895" dirty="0" smtClean="0"/>
          </a:p>
          <a:p>
            <a:pPr>
              <a:buNone/>
            </a:pPr>
            <a:endParaRPr lang="en-US" sz="5895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Excel to Model H-W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 should </a:t>
            </a:r>
          </a:p>
          <a:p>
            <a:r>
              <a:rPr lang="en-US" smtClean="0"/>
              <a:t>look like </a:t>
            </a:r>
          </a:p>
          <a:p>
            <a:r>
              <a:rPr lang="en-US" smtClean="0"/>
              <a:t>this.</a:t>
            </a:r>
          </a:p>
          <a:p>
            <a:endParaRPr lang="en-US" dirty="0"/>
          </a:p>
        </p:txBody>
      </p:sp>
      <p:pic>
        <p:nvPicPr>
          <p:cNvPr id="5" name="Picture 4" descr="Screen shot 2012-04-14 at 1.16.24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417638"/>
            <a:ext cx="6544377" cy="4933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Excel to Model H-W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7676"/>
            <a:ext cx="8229600" cy="4938488"/>
          </a:xfrm>
        </p:spPr>
        <p:txBody>
          <a:bodyPr/>
          <a:lstStyle/>
          <a:p>
            <a:r>
              <a:rPr lang="en-US" dirty="0" smtClean="0"/>
              <a:t>Use the SUM function to calculate the numbers of each genotype in the H,I, and J columns. It should look like this.</a:t>
            </a:r>
            <a:endParaRPr lang="en-US" dirty="0"/>
          </a:p>
        </p:txBody>
      </p:sp>
      <p:pic>
        <p:nvPicPr>
          <p:cNvPr id="4" name="Picture 3" descr="Screen shot 2012-04-14 at 11.46.25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138" y="2858480"/>
            <a:ext cx="6933770" cy="3548107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Excel to Model H-W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Try recalculating a number of times to make sure everything is working as expected.</a:t>
            </a:r>
          </a:p>
          <a:p>
            <a:pPr>
              <a:buNone/>
            </a:pPr>
            <a:r>
              <a:rPr lang="en-US" dirty="0" smtClean="0"/>
              <a:t>	Don’t go on until you are sure the spreadsheet is making correct calculations.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Try different values for </a:t>
            </a:r>
            <a:r>
              <a:rPr lang="en-US" i="1" dirty="0" err="1" smtClean="0"/>
              <a:t>p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Make sure the number of zygotes adds up.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Excel to Model H-W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Make a bar graph of the genotypes using the chart tool. Your graph should resemble what is on the next slide.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All you need to do is add the title and label the X and Y axes.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Hardy-Weinberg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mathematical models be used to investigate the relationship between the allele frequencies in populations of organisms and evolutionary change</a:t>
            </a:r>
            <a:r>
              <a:rPr lang="en-US" dirty="0" smtClean="0"/>
              <a:t>?</a:t>
            </a:r>
          </a:p>
          <a:p>
            <a:pPr algn="ctr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2885" y="4472775"/>
            <a:ext cx="2317833" cy="1653388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Excel to Model H-W</a:t>
            </a:r>
            <a:endParaRPr lang="en-US" dirty="0"/>
          </a:p>
        </p:txBody>
      </p:sp>
      <p:pic>
        <p:nvPicPr>
          <p:cNvPr id="3" name="Picture 2" descr="Screen shot 2012-04-14 at 12.45.24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300" y="1746250"/>
            <a:ext cx="7137400" cy="381273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161"/>
          </a:xfrm>
        </p:spPr>
        <p:txBody>
          <a:bodyPr/>
          <a:lstStyle/>
          <a:p>
            <a:r>
              <a:rPr lang="en-US" dirty="0" smtClean="0"/>
              <a:t>Using Excel to Model H-W</a:t>
            </a:r>
            <a:endParaRPr lang="en-US" dirty="0"/>
          </a:p>
        </p:txBody>
      </p:sp>
      <p:pic>
        <p:nvPicPr>
          <p:cNvPr id="4" name="Content Placeholder 3" descr="Screen shot 2012-04-13 at 10.37.05 P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4087" b="-4087"/>
          <a:stretch>
            <a:fillRect/>
          </a:stretch>
        </p:blipFill>
        <p:spPr>
          <a:xfrm>
            <a:off x="245285" y="1067799"/>
            <a:ext cx="8229600" cy="4708525"/>
          </a:xfrm>
        </p:spPr>
      </p:pic>
      <p:sp>
        <p:nvSpPr>
          <p:cNvPr id="5" name="TextBox 4"/>
          <p:cNvSpPr txBox="1"/>
          <p:nvPr/>
        </p:nvSpPr>
        <p:spPr>
          <a:xfrm>
            <a:off x="5284641" y="4396767"/>
            <a:ext cx="26218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Insert values for the A and B alleles. Adjust the width of the columns.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5200891" y="4435887"/>
            <a:ext cx="2705588" cy="884210"/>
          </a:xfrm>
          <a:prstGeom prst="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Excel to Model H-W</a:t>
            </a:r>
            <a:endParaRPr lang="en-US" dirty="0"/>
          </a:p>
        </p:txBody>
      </p:sp>
      <p:pic>
        <p:nvPicPr>
          <p:cNvPr id="4" name="Content Placeholder 3" descr="Screen shot 2012-04-13 at 10.44.40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1081" r="-21081"/>
          <a:stretch>
            <a:fillRect/>
          </a:stretch>
        </p:blipFill>
        <p:spPr>
          <a:xfrm>
            <a:off x="0" y="1417638"/>
            <a:ext cx="9144000" cy="4959967"/>
          </a:xfrm>
        </p:spPr>
      </p:pic>
      <p:sp>
        <p:nvSpPr>
          <p:cNvPr id="5" name="TextBox 4"/>
          <p:cNvSpPr txBox="1"/>
          <p:nvPr/>
        </p:nvSpPr>
        <p:spPr>
          <a:xfrm>
            <a:off x="1747892" y="4806403"/>
            <a:ext cx="476573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You can highlight the areas you wish to format with color by clicking on the “Format” tab followed by “Cells”, then “Patterns.”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4779391" y="1734128"/>
            <a:ext cx="1734237" cy="887546"/>
          </a:xfrm>
          <a:prstGeom prst="roundRect">
            <a:avLst/>
          </a:prstGeom>
          <a:noFill/>
          <a:ln w="571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6853194" y="1909794"/>
            <a:ext cx="1435635" cy="822960"/>
          </a:xfrm>
          <a:prstGeom prst="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Excel to Model H-W</a:t>
            </a:r>
            <a:endParaRPr lang="en-US" dirty="0"/>
          </a:p>
        </p:txBody>
      </p:sp>
      <p:pic>
        <p:nvPicPr>
          <p:cNvPr id="4" name="Content Placeholder 3" descr="Screen shot 2012-04-13 at 10.55.17 P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16055" b="-16055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805669" y="1870674"/>
            <a:ext cx="3509439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In a nearby empty cell, enter the function  </a:t>
            </a:r>
            <a:r>
              <a:rPr lang="en-US" b="1" dirty="0" smtClean="0">
                <a:solidFill>
                  <a:schemeClr val="accent5"/>
                </a:solidFill>
              </a:rPr>
              <a:t>+Rand() </a:t>
            </a:r>
          </a:p>
          <a:p>
            <a:r>
              <a:rPr lang="en-US" b="1" dirty="0" smtClean="0"/>
              <a:t>It will be removed later. Hit return. What do you find in the cell?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014689" y="4476851"/>
            <a:ext cx="1968196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Excel to Model H-W</a:t>
            </a:r>
            <a:endParaRPr lang="en-US" dirty="0"/>
          </a:p>
        </p:txBody>
      </p:sp>
      <p:pic>
        <p:nvPicPr>
          <p:cNvPr id="4" name="Content Placeholder 3" descr="Screen shot 2012-04-13 at 11.11.56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564" r="-3564"/>
          <a:stretch>
            <a:fillRect/>
          </a:stretch>
        </p:blipFill>
        <p:spPr>
          <a:xfrm>
            <a:off x="457200" y="1173488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800682" y="5657671"/>
            <a:ext cx="73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The RAND function returns random numbers between 0 and 1 in decimal format. By using this function, this model is simulates the “random” choosing of gametes from a gene pool.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Excel to Model H-W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294" dirty="0" smtClean="0"/>
              <a:t>Go </a:t>
            </a:r>
            <a:r>
              <a:rPr lang="en-US" sz="3294" dirty="0"/>
              <a:t>ahead and delete the RAND function in </a:t>
            </a:r>
            <a:r>
              <a:rPr lang="en-US" sz="3294" dirty="0" smtClean="0"/>
              <a:t>the cell.</a:t>
            </a:r>
          </a:p>
          <a:p>
            <a:pPr>
              <a:buNone/>
            </a:pPr>
            <a:r>
              <a:rPr lang="en-US" sz="3294" dirty="0" smtClean="0"/>
              <a:t>	</a:t>
            </a:r>
            <a:r>
              <a:rPr lang="en-US" sz="3294" dirty="0"/>
              <a:t>Select two gametes from the gene pool.</a:t>
            </a:r>
            <a:r>
              <a:rPr lang="en-US" sz="3294" dirty="0" smtClean="0"/>
              <a:t> </a:t>
            </a:r>
          </a:p>
          <a:p>
            <a:pPr>
              <a:buNone/>
            </a:pPr>
            <a:endParaRPr lang="en-US" sz="3294" dirty="0" smtClean="0"/>
          </a:p>
          <a:p>
            <a:pPr>
              <a:buNone/>
            </a:pPr>
            <a:r>
              <a:rPr lang="en-US" sz="3294" dirty="0" smtClean="0"/>
              <a:t>	</a:t>
            </a:r>
            <a:r>
              <a:rPr lang="en-US" sz="3294" dirty="0"/>
              <a:t>In cell E5, generate a random number, compare it to the value of </a:t>
            </a:r>
            <a:r>
              <a:rPr lang="en-US" sz="3294" i="1" dirty="0" err="1"/>
              <a:t>p</a:t>
            </a:r>
            <a:r>
              <a:rPr lang="en-US" sz="3294" dirty="0"/>
              <a:t>, and then place either an </a:t>
            </a:r>
            <a:r>
              <a:rPr lang="en-US" sz="3294" i="1" dirty="0"/>
              <a:t>A</a:t>
            </a:r>
            <a:r>
              <a:rPr lang="en-US" sz="3294" dirty="0"/>
              <a:t> gamete or a </a:t>
            </a:r>
            <a:r>
              <a:rPr lang="en-US" sz="3294" i="1" dirty="0"/>
              <a:t>B</a:t>
            </a:r>
            <a:r>
              <a:rPr lang="en-US" sz="3294" dirty="0"/>
              <a:t> gamete in the cell.</a:t>
            </a:r>
            <a:r>
              <a:rPr lang="en-US" sz="3294" dirty="0" smtClean="0"/>
              <a:t> </a:t>
            </a:r>
          </a:p>
          <a:p>
            <a:pPr>
              <a:buNone/>
            </a:pPr>
            <a:endParaRPr lang="en-US" sz="3294" dirty="0" smtClean="0"/>
          </a:p>
          <a:p>
            <a:pPr>
              <a:buNone/>
            </a:pPr>
            <a:r>
              <a:rPr lang="en-US" sz="3294" b="1" dirty="0" smtClean="0"/>
              <a:t>	</a:t>
            </a:r>
            <a:r>
              <a:rPr lang="en-US" sz="3294" dirty="0" smtClean="0"/>
              <a:t>You </a:t>
            </a:r>
            <a:r>
              <a:rPr lang="en-US" sz="3294" dirty="0"/>
              <a:t>will need two functions – the RAND function and the IF function.</a:t>
            </a:r>
            <a:endParaRPr lang="en-US" sz="3294" dirty="0" smtClean="0"/>
          </a:p>
          <a:p>
            <a:pPr>
              <a:buNone/>
            </a:pPr>
            <a:endParaRPr lang="en-US" sz="3294" dirty="0" smtClean="0"/>
          </a:p>
          <a:p>
            <a:pPr>
              <a:buNone/>
            </a:pPr>
            <a:r>
              <a:rPr lang="en-US" sz="3294" dirty="0" smtClean="0"/>
              <a:t> </a:t>
            </a:r>
            <a:endParaRPr lang="en-US" sz="3294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Excel to Model H-W</a:t>
            </a:r>
            <a:endParaRPr lang="en-US" dirty="0"/>
          </a:p>
        </p:txBody>
      </p:sp>
      <p:pic>
        <p:nvPicPr>
          <p:cNvPr id="4" name="Content Placeholder 3" descr="Screen shot 2012-04-13 at 11.44.23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42693" r="-42693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248488" y="3934635"/>
            <a:ext cx="29956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Click on the  E5 cell, then go to the “Insert” tab.  Click on “Function,” and type in the following function:</a:t>
            </a:r>
          </a:p>
          <a:p>
            <a:r>
              <a:rPr lang="en-US" b="1" dirty="0" smtClean="0"/>
              <a:t>=IF(RAND()&lt;=D$2, “A”, “B”)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Excel to Model H-W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Your spreadsheet should look like this.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creen shot 2012-04-14 at 12.02.33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951" y="2279649"/>
            <a:ext cx="6930044" cy="293891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378</Words>
  <Application>Microsoft Office PowerPoint</Application>
  <PresentationFormat>On-screen Show (4:3)</PresentationFormat>
  <Paragraphs>76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MATHEMATICAL MODELING:HARDY-WEINBERG</vt:lpstr>
      <vt:lpstr>Hardy-Weinberg Equilibrium</vt:lpstr>
      <vt:lpstr>Using Excel to Model H-W</vt:lpstr>
      <vt:lpstr>Using Excel to Model H-W</vt:lpstr>
      <vt:lpstr>Using Excel to Model H-W</vt:lpstr>
      <vt:lpstr>Using Excel to Model H-W</vt:lpstr>
      <vt:lpstr>Using Excel to Model H-W</vt:lpstr>
      <vt:lpstr>Using Excel to Model H-W</vt:lpstr>
      <vt:lpstr>Using Excel to Model H-W</vt:lpstr>
      <vt:lpstr>Using Excel to Model H-W</vt:lpstr>
      <vt:lpstr>Using Excel to Model H-W</vt:lpstr>
      <vt:lpstr>Using Excel to Model H-W</vt:lpstr>
      <vt:lpstr>Using Excel to Model H-W</vt:lpstr>
      <vt:lpstr>Using Excel to Model H-W</vt:lpstr>
      <vt:lpstr>Using Excel to Model H-W</vt:lpstr>
      <vt:lpstr>Using Excel to Model H-W</vt:lpstr>
      <vt:lpstr>Using Excel to Model H-W</vt:lpstr>
      <vt:lpstr>Using Excel to Model H-W</vt:lpstr>
      <vt:lpstr>Using Excel to Model H-W</vt:lpstr>
      <vt:lpstr>Using Excel to Model H-W</vt:lpstr>
      <vt:lpstr>PowerPoint Presentation</vt:lpstr>
      <vt:lpstr>PowerPoint Presentation</vt:lpstr>
    </vt:vector>
  </TitlesOfParts>
  <Company>CYSD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MATHEMATICAL MODELING:HARDY-WEINBERG</dc:title>
  <dc:creator>Mrs. Hollinger</dc:creator>
  <cp:lastModifiedBy>Windows User</cp:lastModifiedBy>
  <cp:revision>42</cp:revision>
  <dcterms:created xsi:type="dcterms:W3CDTF">2012-04-14T15:46:46Z</dcterms:created>
  <dcterms:modified xsi:type="dcterms:W3CDTF">2013-09-06T21:17:45Z</dcterms:modified>
</cp:coreProperties>
</file>