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6" r:id="rId60"/>
    <p:sldId id="317" r:id="rId61"/>
    <p:sldId id="318" r:id="rId62"/>
    <p:sldId id="320" r:id="rId63"/>
    <p:sldId id="319" r:id="rId64"/>
    <p:sldId id="321" r:id="rId65"/>
    <p:sldId id="322" r:id="rId66"/>
    <p:sldId id="323" r:id="rId67"/>
    <p:sldId id="324" r:id="rId68"/>
    <p:sldId id="326" r:id="rId69"/>
    <p:sldId id="327" r:id="rId70"/>
    <p:sldId id="32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DA94A-BE85-4C6A-BF52-DC3319F1CA55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4F43C-F7AF-46F7-9830-20A87F5D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F43C-F7AF-46F7-9830-20A87F5D6E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5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77509260-2E63-4C76-BF84-34B30C1B82D6}" type="slidenum">
              <a:rPr lang="en-US" sz="1200">
                <a:latin typeface="Times" pitchFamily="84" charset="0"/>
              </a:rPr>
              <a:pPr algn="r"/>
              <a:t>57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60518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5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07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ea typeface="ＭＳ Ｐゴシック" pitchFamily="84" charset="-128"/>
              </a:rPr>
              <a:t>Figure 13.13 Three possible effects of natural selection on a phenotypic character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FD90956-9D0A-4629-9A14-6327D49B6DA8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04C8FA8-CFE5-4BD9-927A-7D40D1C6AEB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Chapter_13\A_PowerPoint_Lecture_Tools\_13_Lecture_Presentation\13_08SexualRecombination_A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124200"/>
            <a:ext cx="4572000" cy="136879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AP Biology</a:t>
            </a:r>
          </a:p>
          <a:p>
            <a:pPr algn="ctr"/>
            <a:r>
              <a:rPr lang="en-US" sz="2800" dirty="0" smtClean="0"/>
              <a:t>Fall 2013                 Ch. 13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Populations Evolve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5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1508760"/>
          </a:xfrm>
        </p:spPr>
        <p:txBody>
          <a:bodyPr/>
          <a:lstStyle/>
          <a:p>
            <a:pPr marL="457200" lvl="2" indent="-457200">
              <a:spcBef>
                <a:spcPts val="1200"/>
              </a:spcBef>
              <a:buClr>
                <a:schemeClr val="accent5"/>
              </a:buClr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Camouflage adaptations in insects that evolved in different environments are examples of the results of natural selection.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Scientists can observe natural selection in action</a:t>
            </a:r>
          </a:p>
        </p:txBody>
      </p:sp>
      <p:pic>
        <p:nvPicPr>
          <p:cNvPr id="5" name="Picture 6" descr="13_03abcamouflage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419600" cy="29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13_03aacamouflage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" y="2971800"/>
            <a:ext cx="440415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72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6075" lvl="2" indent="-3429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Biologists have documented natural selection in action in thousands of scientific studies.</a:t>
            </a:r>
          </a:p>
          <a:p>
            <a:pPr marL="346075" lvl="2" indent="-3429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Rosemary and Peter Grant have worked on Darwin’s finches in the Gal</a:t>
            </a:r>
            <a:r>
              <a:rPr lang="en-US" sz="2400" dirty="0">
                <a:ea typeface="ＭＳ Ｐゴシック" pitchFamily="84" charset="-128"/>
              </a:rPr>
              <a:t>á</a:t>
            </a:r>
            <a:r>
              <a:rPr lang="en-US" sz="2400" dirty="0">
                <a:cs typeface="Times New Roman" pitchFamily="84" charset="0"/>
              </a:rPr>
              <a:t>pagos for over 30 years. They found that</a:t>
            </a:r>
            <a:endParaRPr lang="en-US" dirty="0">
              <a:cs typeface="Times New Roman" pitchFamily="84" charset="0"/>
            </a:endParaRP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in wet years, small seeds are more abundant and small beaks are favored, but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in dry years, large strong beaks are favored because all seeds are in short supply and birds must eat more larger seeds.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Scientists can observe 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257896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Another example of natural selection in action is the evolution of pesticide resistance in insects.</a:t>
            </a:r>
            <a:endParaRPr lang="en-US" sz="2400" dirty="0">
              <a:cs typeface="Times New Roman" pitchFamily="84" charset="0"/>
            </a:endParaRP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 relatively small amount of a new pesticide may kill 99% of the insect pests, but subsequent sprayings are less effective.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Those insects that initially survived were fortunate enough to carry alleles that somehow enable them to resist the pesticide.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When these resistant insects reproduce, the percentage of the population resistant to the pesticide increases.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Scientists can observe 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160628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3_03b_PesticideResist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36525"/>
            <a:ext cx="63468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2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These examples of evolutionary adaptation highlight two important points about natural selection.</a:t>
            </a:r>
          </a:p>
          <a:p>
            <a:pPr marL="812800" lvl="3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Natural selection is more of an editing process than a creative mechanism.</a:t>
            </a:r>
          </a:p>
          <a:p>
            <a:pPr marL="812800" lvl="3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Natural selection is contingent on time and place, favoring those characteristics in a population that fit the current, local environment.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Scientists can observe 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150074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cs typeface="Times New Roman" pitchFamily="84" charset="0"/>
              </a:rPr>
              <a:t>Fossils- </a:t>
            </a:r>
            <a:r>
              <a:rPr lang="en-US" sz="2800" dirty="0">
                <a:cs typeface="Times New Roman" pitchFamily="84" charset="0"/>
              </a:rPr>
              <a:t>the imprints or remains of organisms that lived in the past</a:t>
            </a:r>
            <a:r>
              <a:rPr lang="en-US" sz="2800" dirty="0" smtClean="0">
                <a:cs typeface="Times New Roman" pitchFamily="84" charset="0"/>
              </a:rPr>
              <a:t>.</a:t>
            </a:r>
          </a:p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cs typeface="Times New Roman" pitchFamily="84" charset="0"/>
              </a:rPr>
              <a:t>Darwin’s </a:t>
            </a:r>
            <a:r>
              <a:rPr lang="en-US" sz="2800" dirty="0">
                <a:cs typeface="Times New Roman" pitchFamily="84" charset="0"/>
              </a:rPr>
              <a:t>ideas about evolution also relied on the </a:t>
            </a:r>
            <a:r>
              <a:rPr lang="en-US" sz="2800" b="1" dirty="0">
                <a:cs typeface="Times New Roman" pitchFamily="84" charset="0"/>
              </a:rPr>
              <a:t>fossil record</a:t>
            </a:r>
            <a:r>
              <a:rPr lang="en-US" sz="2800" dirty="0">
                <a:cs typeface="Times New Roman" pitchFamily="84" charset="0"/>
              </a:rPr>
              <a:t>, the sequence in which fossils appear within </a:t>
            </a:r>
            <a:r>
              <a:rPr lang="en-US" sz="2800" b="1" dirty="0">
                <a:cs typeface="Times New Roman" pitchFamily="84" charset="0"/>
              </a:rPr>
              <a:t>strata </a:t>
            </a:r>
            <a:r>
              <a:rPr lang="en-US" sz="2800" dirty="0">
                <a:cs typeface="Times New Roman" pitchFamily="84" charset="0"/>
              </a:rPr>
              <a:t>(layers) of sedimentary rocks.</a:t>
            </a:r>
          </a:p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Paleontologists</a:t>
            </a:r>
            <a:r>
              <a:rPr lang="en-US" sz="2800" dirty="0">
                <a:cs typeface="Times New Roman" pitchFamily="84" charset="0"/>
              </a:rPr>
              <a:t>, scientists who study fossils, have found many types of fossils.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study of fossils provides strong evidence for evolution</a:t>
            </a:r>
          </a:p>
        </p:txBody>
      </p:sp>
      <p:pic>
        <p:nvPicPr>
          <p:cNvPr id="4" name="Picture 5" descr="13_04aHomoErectus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2046321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3_04bAmmoniteCast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68525"/>
            <a:ext cx="2332194" cy="191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3_04cDinoTracks-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8382"/>
            <a:ext cx="2244725" cy="22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4497" y="63191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Ammonite casts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2680" y="6287055"/>
            <a:ext cx="20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Dinosaur Tracks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767" y="6081717"/>
            <a:ext cx="152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Skull of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bg1"/>
                </a:solidFill>
              </a:rPr>
              <a:t>Homo erectus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3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study of fossils provides strong evidence for evolution</a:t>
            </a:r>
          </a:p>
        </p:txBody>
      </p:sp>
      <p:pic>
        <p:nvPicPr>
          <p:cNvPr id="4" name="Picture 5" descr="13_04fIceMan-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48416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3_04eInsectInAmber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630488" cy="382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3_04dFossilLeaf-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15" y="3124200"/>
            <a:ext cx="2309196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5644" y="490715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Insect in amber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6615" y="640410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Organic matter of leaf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360224"/>
            <a:ext cx="1295400" cy="37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“Ice Man”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15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 fossil record shows that organisms have evolved in a historical sequence.</a:t>
            </a:r>
            <a:endParaRPr lang="en-US" sz="2800" b="1" dirty="0">
              <a:cs typeface="Times New Roman" pitchFamily="84" charset="0"/>
            </a:endParaRPr>
          </a:p>
          <a:p>
            <a:pPr marL="825500" lvl="3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oldest known fossils, extending back about 3.5 billion years ago, are prokaryotes.</a:t>
            </a:r>
            <a:endParaRPr lang="en-US" sz="2400" b="1" dirty="0">
              <a:cs typeface="Times New Roman" pitchFamily="84" charset="0"/>
            </a:endParaRPr>
          </a:p>
          <a:p>
            <a:pPr marL="825500" lvl="3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oldest eukaryotic fossils are about a billion years younger.</a:t>
            </a:r>
          </a:p>
          <a:p>
            <a:pPr marL="825500" lvl="3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Another billion years passed before we find fossils of multicellular eukaryotic life.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study of fossils provides strong evidence for evolution</a:t>
            </a:r>
          </a:p>
        </p:txBody>
      </p:sp>
    </p:spTree>
    <p:extLst>
      <p:ext uri="{BB962C8B-B14F-4D97-AF65-F5344CB8AC3E}">
        <p14:creationId xmlns:p14="http://schemas.microsoft.com/office/powerpoint/2010/main" val="140031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Many fossils link early extinct species with species living today.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 series of fossils traces the gradual modification of jaws and teeth in the evolution of mammals from a reptilian ancestor.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 series of fossils documents the evolution of whales from a group of land mammals.</a:t>
            </a:r>
            <a:endParaRPr lang="en-US" sz="2400" b="1" dirty="0">
              <a:cs typeface="Times New Roman" pitchFamily="8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study of fossils provides strong evidence for evolution</a:t>
            </a:r>
          </a:p>
        </p:txBody>
      </p:sp>
    </p:spTree>
    <p:extLst>
      <p:ext uri="{BB962C8B-B14F-4D97-AF65-F5344CB8AC3E}">
        <p14:creationId xmlns:p14="http://schemas.microsoft.com/office/powerpoint/2010/main" val="357987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study of fossils provides strong evidence for evolution</a:t>
            </a:r>
          </a:p>
        </p:txBody>
      </p:sp>
      <p:pic>
        <p:nvPicPr>
          <p:cNvPr id="4" name="Picture 12" descr="13_04h_WhaleAncestors-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2" y="1447800"/>
            <a:ext cx="3503259" cy="518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893332"/>
            <a:ext cx="2298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Pakicetus</a:t>
            </a:r>
            <a:r>
              <a:rPr lang="en-US" b="1" dirty="0" smtClean="0"/>
              <a:t> (terrestrial)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3276545"/>
            <a:ext cx="377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Rodhocetus</a:t>
            </a:r>
            <a:r>
              <a:rPr lang="en-US" b="1" dirty="0" smtClean="0"/>
              <a:t> (predominantly aquatic)</a:t>
            </a:r>
            <a:endParaRPr lang="en-US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74481" y="4788932"/>
            <a:ext cx="9620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 dirty="0">
                <a:solidFill>
                  <a:schemeClr val="bg1"/>
                </a:solidFill>
              </a:rPr>
              <a:t>Pelvis and</a:t>
            </a:r>
          </a:p>
          <a:p>
            <a:pPr>
              <a:lnSpc>
                <a:spcPct val="80000"/>
              </a:lnSpc>
            </a:pPr>
            <a:r>
              <a:rPr lang="en-US" sz="1500" b="1" dirty="0">
                <a:solidFill>
                  <a:schemeClr val="bg1"/>
                </a:solidFill>
              </a:rPr>
              <a:t>hind limb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585" y="4419600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Dorudon</a:t>
            </a:r>
            <a:r>
              <a:rPr lang="en-US" b="1" dirty="0" smtClean="0"/>
              <a:t> (fully aquatic)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98585" y="5410200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Balaena</a:t>
            </a:r>
            <a:r>
              <a:rPr lang="en-US" b="1" dirty="0" smtClean="0"/>
              <a:t> (recent whale ancestor)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507706" y="5943601"/>
            <a:ext cx="13477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Pelvis and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hind limb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6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143000"/>
            <a:ext cx="7287642" cy="5486400"/>
          </a:xfrm>
        </p:spPr>
        <p:txBody>
          <a:bodyPr>
            <a:normAutofit lnSpcReduction="10000"/>
          </a:bodyPr>
          <a:lstStyle/>
          <a:p>
            <a:pPr marL="285750" lvl="2" indent="-285750">
              <a:spcBef>
                <a:spcPts val="1200"/>
              </a:spcBef>
              <a:buClr>
                <a:schemeClr val="accent5"/>
              </a:buClr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A five-year voyage around the world helped </a:t>
            </a:r>
            <a:r>
              <a:rPr lang="en-US" sz="2800" dirty="0">
                <a:solidFill>
                  <a:srgbClr val="FFFF00"/>
                </a:solidFill>
                <a:cs typeface="Times New Roman" pitchFamily="84" charset="0"/>
              </a:rPr>
              <a:t>Darwin</a:t>
            </a:r>
            <a:r>
              <a:rPr lang="en-US" sz="2800" dirty="0">
                <a:cs typeface="Times New Roman" pitchFamily="84" charset="0"/>
              </a:rPr>
              <a:t> make observations that would lead to his theory of </a:t>
            </a:r>
            <a:r>
              <a:rPr lang="en-US" sz="2800" b="1" dirty="0">
                <a:solidFill>
                  <a:srgbClr val="FFFF00"/>
                </a:solidFill>
                <a:cs typeface="Times New Roman" pitchFamily="84" charset="0"/>
              </a:rPr>
              <a:t>evolution</a:t>
            </a:r>
            <a:r>
              <a:rPr lang="en-US" sz="2800" dirty="0">
                <a:cs typeface="Times New Roman" pitchFamily="84" charset="0"/>
              </a:rPr>
              <a:t>, the idea that Earth’s many species are descendants of ancestral species that were different from those living today</a:t>
            </a:r>
            <a:r>
              <a:rPr lang="en-US" sz="2800" dirty="0" smtClean="0">
                <a:cs typeface="Times New Roman" pitchFamily="84" charset="0"/>
              </a:rPr>
              <a:t>.</a:t>
            </a:r>
          </a:p>
          <a:p>
            <a:pPr marL="285750" lvl="2" indent="-285750">
              <a:spcBef>
                <a:spcPts val="1200"/>
              </a:spcBef>
              <a:buClr>
                <a:schemeClr val="accent5"/>
              </a:buClr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In the century prior to Darwin, </a:t>
            </a:r>
            <a:r>
              <a:rPr lang="en-US" sz="2800" dirty="0">
                <a:solidFill>
                  <a:srgbClr val="FFFF00"/>
                </a:solidFill>
                <a:cs typeface="Times New Roman" pitchFamily="84" charset="0"/>
              </a:rPr>
              <a:t>fossils</a:t>
            </a:r>
            <a:r>
              <a:rPr lang="en-US" sz="2800" dirty="0">
                <a:cs typeface="Times New Roman" pitchFamily="84" charset="0"/>
              </a:rPr>
              <a:t> suggested that species had indeed changed over </a:t>
            </a:r>
            <a:r>
              <a:rPr lang="en-US" sz="2800" dirty="0" smtClean="0">
                <a:cs typeface="Times New Roman" pitchFamily="84" charset="0"/>
              </a:rPr>
              <a:t>time.</a:t>
            </a:r>
          </a:p>
          <a:p>
            <a:pPr marL="285750" lvl="2" indent="-285750">
              <a:spcBef>
                <a:spcPts val="1200"/>
              </a:spcBef>
              <a:buClr>
                <a:schemeClr val="accent5"/>
              </a:buClr>
              <a:buFont typeface="Courier New" pitchFamily="49" charset="0"/>
              <a:buChar char="o"/>
            </a:pPr>
            <a:r>
              <a:rPr lang="en-US" sz="2800" dirty="0" smtClean="0">
                <a:cs typeface="Times New Roman" pitchFamily="84" charset="0"/>
              </a:rPr>
              <a:t>Some </a:t>
            </a:r>
            <a:r>
              <a:rPr lang="en-US" sz="2800" dirty="0">
                <a:cs typeface="Times New Roman" pitchFamily="84" charset="0"/>
              </a:rPr>
              <a:t>early Greek philosophers suggested that life might change gradually over time.</a:t>
            </a:r>
          </a:p>
          <a:p>
            <a:pPr marL="812800" lvl="3" indent="-368300">
              <a:spcBef>
                <a:spcPct val="30000"/>
              </a:spcBef>
            </a:pPr>
            <a:r>
              <a:rPr lang="en-US" sz="2400" dirty="0">
                <a:cs typeface="Times New Roman" pitchFamily="84" charset="0"/>
              </a:rPr>
              <a:t>However, the Greek philosopher Aristotle viewed species as perfect and unchanging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914400"/>
          </a:xfrm>
        </p:spPr>
        <p:txBody>
          <a:bodyPr/>
          <a:lstStyle/>
          <a:p>
            <a:r>
              <a:rPr lang="en-US" dirty="0" smtClean="0"/>
              <a:t>History of Evolution</a:t>
            </a:r>
            <a:endParaRPr lang="en-US" dirty="0"/>
          </a:p>
        </p:txBody>
      </p:sp>
      <p:pic>
        <p:nvPicPr>
          <p:cNvPr id="4" name="Picture 7" descr="13_01ccBeagleVoyage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68" y="165893"/>
            <a:ext cx="1432141" cy="21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62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71500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Biogeography</a:t>
            </a:r>
            <a:r>
              <a:rPr lang="en-US" sz="2800" dirty="0">
                <a:cs typeface="Times New Roman" pitchFamily="84" charset="0"/>
              </a:rPr>
              <a:t>, the geographic distribution of species, suggested to Darwin that organisms evolve from common ancestors.</a:t>
            </a:r>
          </a:p>
          <a:p>
            <a:pPr marL="571500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Darwin noted that Galápagos animals resembled species on the South American mainland more than they resembled animals on islands that were similar but much more distant.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types of scientific evidence support the evolutionary view of life</a:t>
            </a:r>
          </a:p>
        </p:txBody>
      </p:sp>
    </p:spTree>
    <p:extLst>
      <p:ext uri="{BB962C8B-B14F-4D97-AF65-F5344CB8AC3E}">
        <p14:creationId xmlns:p14="http://schemas.microsoft.com/office/powerpoint/2010/main" val="318905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71500" lvl="1" indent="-4572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Comparative anatomy</a:t>
            </a:r>
            <a:endParaRPr lang="en-US" sz="2800" i="1" dirty="0">
              <a:cs typeface="Times New Roman" pitchFamily="84" charset="0"/>
            </a:endParaRPr>
          </a:p>
          <a:p>
            <a:pPr marL="927100" lvl="2" indent="-3683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is the comparison of body structures in different species,</a:t>
            </a:r>
          </a:p>
          <a:p>
            <a:pPr marL="927100" lvl="2" indent="-3683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was extensively cited by Darwin, and</a:t>
            </a:r>
          </a:p>
          <a:p>
            <a:pPr marL="927100" lvl="2" indent="-3683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illustrates that evolution is a remodeling process.</a:t>
            </a:r>
          </a:p>
          <a:p>
            <a:pPr marL="927100" lvl="2" indent="-3683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b="1" dirty="0">
                <a:cs typeface="Times New Roman" pitchFamily="84" charset="0"/>
              </a:rPr>
              <a:t>Homology </a:t>
            </a:r>
            <a:r>
              <a:rPr lang="en-US" sz="2400" dirty="0">
                <a:cs typeface="Times New Roman" pitchFamily="84" charset="0"/>
              </a:rPr>
              <a:t>is the similarity in characteristics that result from common ancestry.</a:t>
            </a:r>
          </a:p>
          <a:p>
            <a:pPr marL="927100" lvl="2" indent="-3683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b="1" dirty="0">
                <a:cs typeface="Times New Roman" pitchFamily="84" charset="0"/>
              </a:rPr>
              <a:t>Homologous structures </a:t>
            </a:r>
            <a:r>
              <a:rPr lang="en-US" sz="2400" dirty="0">
                <a:cs typeface="Times New Roman" pitchFamily="84" charset="0"/>
              </a:rPr>
              <a:t>have different functions but are structurally similar because of common ancestry.</a:t>
            </a:r>
            <a:endParaRPr lang="en-US" sz="2800" dirty="0">
              <a:cs typeface="Times New Roman" pitchFamily="84" charset="0"/>
            </a:endParaRPr>
          </a:p>
          <a:p>
            <a:pPr marL="420688" lvl="1" indent="-306388">
              <a:spcBef>
                <a:spcPct val="25000"/>
              </a:spcBef>
              <a:spcAft>
                <a:spcPct val="10000"/>
              </a:spcAft>
            </a:pP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types of scientific evidence support the evolutionary view of life</a:t>
            </a:r>
          </a:p>
        </p:txBody>
      </p:sp>
    </p:spTree>
    <p:extLst>
      <p:ext uri="{BB962C8B-B14F-4D97-AF65-F5344CB8AC3E}">
        <p14:creationId xmlns:p14="http://schemas.microsoft.com/office/powerpoint/2010/main" val="428083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types of scientific evidence support the evolutionary view of life</a:t>
            </a:r>
          </a:p>
        </p:txBody>
      </p:sp>
      <p:pic>
        <p:nvPicPr>
          <p:cNvPr id="4" name="Picture 26" descr="13_05aHomologousForelimb-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5" y="1815252"/>
            <a:ext cx="7680325" cy="396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0973" y="2590800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Humerus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218" y="361366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Radius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811" y="3930134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Ulna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803" y="4311189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Carpals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802" y="4531080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Metacarpals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173" y="48006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Phalanges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Line 24"/>
          <p:cNvSpPr>
            <a:spLocks noChangeShapeType="1"/>
          </p:cNvSpPr>
          <p:nvPr/>
        </p:nvSpPr>
        <p:spPr bwMode="auto">
          <a:xfrm>
            <a:off x="1430543" y="2779129"/>
            <a:ext cx="72944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1481336" y="3810815"/>
            <a:ext cx="72944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1327952" y="4114800"/>
            <a:ext cx="98444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1455625" y="4495855"/>
            <a:ext cx="72944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1772148" y="4727469"/>
            <a:ext cx="364724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1600203" y="4997749"/>
            <a:ext cx="58487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27256" y="53340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Human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1053" y="5363252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530173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533400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7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71500" lvl="1" indent="-457200">
              <a:spcAft>
                <a:spcPts val="575"/>
              </a:spcAft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Comparative embryology</a:t>
            </a:r>
          </a:p>
          <a:p>
            <a:pPr marL="9271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is the comparison of early stages of development among different organisms and</a:t>
            </a:r>
          </a:p>
          <a:p>
            <a:pPr marL="9271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reveals homologies not visible in adult organisms.</a:t>
            </a:r>
          </a:p>
          <a:p>
            <a:pPr marL="9271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For example, all vertebrate embryos have, at some point in their development,</a:t>
            </a:r>
          </a:p>
          <a:p>
            <a:pPr marL="14605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a tail posterior to the anus and</a:t>
            </a:r>
          </a:p>
          <a:p>
            <a:pPr marL="14605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pharyngeal throat pouches.</a:t>
            </a:r>
          </a:p>
          <a:p>
            <a:pPr marL="927100" lvl="2" indent="-368300">
              <a:buFont typeface="Courier New" pitchFamily="49" charset="0"/>
              <a:buChar char="o"/>
            </a:pPr>
            <a:r>
              <a:rPr lang="en-US" sz="2400" b="1" dirty="0">
                <a:cs typeface="Times New Roman" pitchFamily="84" charset="0"/>
              </a:rPr>
              <a:t>Vestigial structures </a:t>
            </a:r>
            <a:r>
              <a:rPr lang="en-US" sz="2400" dirty="0">
                <a:cs typeface="Times New Roman" pitchFamily="84" charset="0"/>
              </a:rPr>
              <a:t>are remnants of features that served important functions in an organism’s ancestors.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types of scientific evidence support the evolutionary view of life</a:t>
            </a:r>
          </a:p>
        </p:txBody>
      </p:sp>
    </p:spTree>
    <p:extLst>
      <p:ext uri="{BB962C8B-B14F-4D97-AF65-F5344CB8AC3E}">
        <p14:creationId xmlns:p14="http://schemas.microsoft.com/office/powerpoint/2010/main" val="33700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types of scientific evidence support the evolutionary view of life</a:t>
            </a:r>
          </a:p>
        </p:txBody>
      </p:sp>
      <p:pic>
        <p:nvPicPr>
          <p:cNvPr id="4" name="Picture 17" descr="13_05b_HomologousEmbryos-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543800" cy="477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2459504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Pharyngeal</a:t>
            </a:r>
          </a:p>
          <a:p>
            <a:r>
              <a:rPr lang="en-US" b="1" dirty="0">
                <a:solidFill>
                  <a:schemeClr val="bg1"/>
                </a:solidFill>
              </a:rPr>
              <a:t>pouches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191000"/>
            <a:ext cx="1219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Post-anal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tail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24000" y="2328535"/>
            <a:ext cx="1676400" cy="567065"/>
            <a:chOff x="1824" y="1579"/>
            <a:chExt cx="483" cy="16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867" y="1579"/>
              <a:ext cx="437" cy="16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824" y="1640"/>
              <a:ext cx="483" cy="10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1885516" y="4458764"/>
            <a:ext cx="1467284" cy="28697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Arial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098800" y="3535363"/>
            <a:ext cx="54610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4572000" y="3276599"/>
            <a:ext cx="2590800" cy="105788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Arial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648199" y="2764840"/>
            <a:ext cx="2728913" cy="163513"/>
            <a:chOff x="1722" y="1510"/>
            <a:chExt cx="1719" cy="103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349" y="1608"/>
              <a:ext cx="1092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1722" y="1510"/>
              <a:ext cx="1611" cy="8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4560277" y="2560638"/>
            <a:ext cx="2450123" cy="32465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4980" y="5181600"/>
            <a:ext cx="117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Embryo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4369" y="5205046"/>
            <a:ext cx="117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Embryo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05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1962" lvl="3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Advances in </a:t>
            </a:r>
            <a:r>
              <a:rPr lang="en-US" sz="2800" b="1" dirty="0">
                <a:cs typeface="Times New Roman" pitchFamily="84" charset="0"/>
              </a:rPr>
              <a:t>molecular biology</a:t>
            </a:r>
            <a:r>
              <a:rPr lang="en-US" sz="2800" dirty="0">
                <a:cs typeface="Times New Roman" pitchFamily="84" charset="0"/>
              </a:rPr>
              <a:t> reveal evolutionary relationships by comparing DNA and amino acid sequences between different organisms. These studies indicate that</a:t>
            </a:r>
          </a:p>
          <a:p>
            <a:pPr marL="812800" lvl="4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all life-forms are related,</a:t>
            </a:r>
          </a:p>
          <a:p>
            <a:pPr marL="812800" lvl="4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all life shares a common DNA code for the proteins found in living cells, and </a:t>
            </a:r>
          </a:p>
          <a:p>
            <a:pPr marL="812800" lvl="4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humans and bacteria share homologous genes that have been inherited from a very distant common ancestor.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types of scientific evidence support the evolutionary view of life</a:t>
            </a:r>
          </a:p>
        </p:txBody>
      </p:sp>
    </p:spTree>
    <p:extLst>
      <p:ext uri="{BB962C8B-B14F-4D97-AF65-F5344CB8AC3E}">
        <p14:creationId xmlns:p14="http://schemas.microsoft.com/office/powerpoint/2010/main" val="156761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04800" lvl="3" indent="-300038">
              <a:lnSpc>
                <a:spcPct val="90000"/>
              </a:lnSpc>
              <a:buFont typeface="Wingdings" pitchFamily="84" charset="2"/>
              <a:buChar char=""/>
            </a:pPr>
            <a:r>
              <a:rPr lang="en-US" sz="2800" dirty="0">
                <a:cs typeface="Times New Roman" pitchFamily="84" charset="0"/>
              </a:rPr>
              <a:t>Darwin was the first to represent the history of life as a tree,</a:t>
            </a:r>
          </a:p>
          <a:p>
            <a:pPr marL="812800" lvl="4" indent="-368300">
              <a:lnSpc>
                <a:spcPct val="90000"/>
              </a:lnSpc>
            </a:pPr>
            <a:r>
              <a:rPr lang="en-US" sz="2400" dirty="0">
                <a:cs typeface="Times New Roman" pitchFamily="84" charset="0"/>
              </a:rPr>
              <a:t>with multiple </a:t>
            </a:r>
            <a:r>
              <a:rPr lang="en-US" sz="2400" dirty="0" err="1">
                <a:cs typeface="Times New Roman" pitchFamily="84" charset="0"/>
              </a:rPr>
              <a:t>branchings</a:t>
            </a:r>
            <a:r>
              <a:rPr lang="en-US" sz="2400" dirty="0">
                <a:cs typeface="Times New Roman" pitchFamily="84" charset="0"/>
              </a:rPr>
              <a:t> from a common ancestral trunk</a:t>
            </a:r>
          </a:p>
          <a:p>
            <a:pPr marL="812800" lvl="4" indent="-368300">
              <a:lnSpc>
                <a:spcPct val="90000"/>
              </a:lnSpc>
            </a:pPr>
            <a:r>
              <a:rPr lang="en-US" sz="2400" dirty="0">
                <a:cs typeface="Times New Roman" pitchFamily="84" charset="0"/>
              </a:rPr>
              <a:t>to the descendant species at the tips of the twigs.</a:t>
            </a:r>
          </a:p>
          <a:p>
            <a:pPr marL="304800" lvl="3" indent="-300038">
              <a:lnSpc>
                <a:spcPct val="90000"/>
              </a:lnSpc>
              <a:buFont typeface="Wingdings" pitchFamily="84" charset="2"/>
              <a:buChar char=""/>
            </a:pPr>
            <a:r>
              <a:rPr lang="en-US" sz="2800" dirty="0">
                <a:cs typeface="Times New Roman" pitchFamily="84" charset="0"/>
              </a:rPr>
              <a:t>Today, biologists</a:t>
            </a:r>
          </a:p>
          <a:p>
            <a:pPr marL="812800" lvl="4" indent="-368300">
              <a:lnSpc>
                <a:spcPct val="90000"/>
              </a:lnSpc>
            </a:pPr>
            <a:r>
              <a:rPr lang="en-US" sz="2400" dirty="0">
                <a:cs typeface="Times New Roman" pitchFamily="84" charset="0"/>
              </a:rPr>
              <a:t>represent these patterns of descent with an </a:t>
            </a:r>
            <a:r>
              <a:rPr lang="en-US" sz="2400" b="1" dirty="0">
                <a:cs typeface="Times New Roman" pitchFamily="84" charset="0"/>
              </a:rPr>
              <a:t>evolutionary tree</a:t>
            </a:r>
            <a:r>
              <a:rPr lang="en-US" sz="2400" dirty="0">
                <a:cs typeface="Times New Roman" pitchFamily="84" charset="0"/>
              </a:rPr>
              <a:t>, but</a:t>
            </a:r>
          </a:p>
          <a:p>
            <a:pPr marL="812800" lvl="4" indent="-368300">
              <a:lnSpc>
                <a:spcPct val="90000"/>
              </a:lnSpc>
            </a:pPr>
            <a:r>
              <a:rPr lang="en-US" sz="2400" dirty="0">
                <a:cs typeface="Times New Roman" pitchFamily="84" charset="0"/>
              </a:rPr>
              <a:t>often turn the trees sideways.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25817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Homologies indicate patterns of descent that can be shown on an evolutionary tree</a:t>
            </a:r>
          </a:p>
        </p:txBody>
      </p:sp>
    </p:spTree>
    <p:extLst>
      <p:ext uri="{BB962C8B-B14F-4D97-AF65-F5344CB8AC3E}">
        <p14:creationId xmlns:p14="http://schemas.microsoft.com/office/powerpoint/2010/main" val="691671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26720" y="1324708"/>
            <a:ext cx="7680960" cy="4724400"/>
          </a:xfrm>
        </p:spPr>
        <p:txBody>
          <a:bodyPr/>
          <a:lstStyle/>
          <a:p>
            <a:pPr marL="461962" lvl="3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Homologous structures can be used to determine the branching sequence of an evolutionary tree. These homologies can include </a:t>
            </a:r>
          </a:p>
          <a:p>
            <a:pPr marL="812800" lvl="4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anatomical structure and/or</a:t>
            </a:r>
          </a:p>
          <a:p>
            <a:pPr marL="812800" lvl="4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molecular structure.</a:t>
            </a:r>
          </a:p>
          <a:p>
            <a:pPr marL="812800" lvl="4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smtClean="0">
                <a:cs typeface="Times New Roman" pitchFamily="84" charset="0"/>
              </a:rPr>
              <a:t>example </a:t>
            </a:r>
            <a:r>
              <a:rPr lang="en-US" sz="2400" dirty="0">
                <a:cs typeface="Times New Roman" pitchFamily="84" charset="0"/>
              </a:rPr>
              <a:t>of </a:t>
            </a:r>
            <a:endParaRPr lang="en-US" sz="2400" dirty="0" smtClean="0">
              <a:cs typeface="Times New Roman" pitchFamily="84" charset="0"/>
            </a:endParaRPr>
          </a:p>
          <a:p>
            <a:pPr marL="444500" lvl="4" indent="0">
              <a:lnSpc>
                <a:spcPct val="90000"/>
              </a:lnSpc>
              <a:buNone/>
            </a:pPr>
            <a:r>
              <a:rPr lang="en-US" sz="2400" dirty="0" smtClean="0">
                <a:cs typeface="Times New Roman" pitchFamily="84" charset="0"/>
              </a:rPr>
              <a:t>       an </a:t>
            </a:r>
            <a:r>
              <a:rPr lang="en-US" sz="2400" dirty="0">
                <a:cs typeface="Times New Roman" pitchFamily="84" charset="0"/>
              </a:rPr>
              <a:t>evolutionary tree.</a:t>
            </a:r>
            <a:endParaRPr lang="en-US" sz="2400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3437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Homologies indicate patterns of descent that can be shown on an evolutionary tree</a:t>
            </a:r>
          </a:p>
        </p:txBody>
      </p:sp>
      <p:pic>
        <p:nvPicPr>
          <p:cNvPr id="4" name="Picture 29" descr="13_06TetrapodTree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275135"/>
            <a:ext cx="49847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4267200" y="3886200"/>
            <a:ext cx="266700" cy="26670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latin typeface="Times" pitchFamily="84" charset="0"/>
              </a:rPr>
              <a:t>1</a:t>
            </a:r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4648200" y="4343400"/>
            <a:ext cx="266700" cy="26670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Times" pitchFamily="84" charset="0"/>
              </a:rPr>
              <a:t>2</a:t>
            </a:r>
            <a:endParaRPr lang="en-US" dirty="0">
              <a:latin typeface="Times" pitchFamily="84" charset="0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5486400" y="5257800"/>
            <a:ext cx="266700" cy="26670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Times" pitchFamily="84" charset="0"/>
              </a:rPr>
              <a:t>4</a:t>
            </a:r>
            <a:endParaRPr lang="en-US" dirty="0">
              <a:latin typeface="Times" pitchFamily="84" charset="0"/>
            </a:endParaRPr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5105400" y="4819650"/>
            <a:ext cx="266700" cy="26670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Times" pitchFamily="84" charset="0"/>
              </a:rPr>
              <a:t>3</a:t>
            </a:r>
            <a:endParaRPr lang="en-US" dirty="0">
              <a:latin typeface="Times" pitchFamily="84" charset="0"/>
            </a:endParaRPr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6397632" y="6019800"/>
            <a:ext cx="266700" cy="26670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Times" pitchFamily="84" charset="0"/>
              </a:rPr>
              <a:t>6</a:t>
            </a:r>
            <a:endParaRPr lang="en-US" dirty="0">
              <a:latin typeface="Times" pitchFamily="84" charset="0"/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5943600" y="5638800"/>
            <a:ext cx="266700" cy="266700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Times" pitchFamily="84" charset="0"/>
              </a:rPr>
              <a:t>5</a:t>
            </a:r>
            <a:endParaRPr lang="en-US" dirty="0">
              <a:latin typeface="Times" pitchFamily="8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58000" y="3429000"/>
            <a:ext cx="838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Lungfishes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52138" y="3897313"/>
            <a:ext cx="838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Amphibians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96100" y="5764213"/>
            <a:ext cx="838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Ostriches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96100" y="6168414"/>
            <a:ext cx="838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Hawks &amp; </a:t>
            </a:r>
          </a:p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Other Birds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896100" y="4343400"/>
            <a:ext cx="838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Mammals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937131" y="4830763"/>
            <a:ext cx="83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Lizards </a:t>
            </a:r>
          </a:p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and snakes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852138" y="5319346"/>
            <a:ext cx="838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Crocodiles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3824" y="4557209"/>
            <a:ext cx="8477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Tetrapod</a:t>
            </a:r>
          </a:p>
          <a:p>
            <a:pPr algn="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limbs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8299" y="5044281"/>
            <a:ext cx="71045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Amnion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3871" y="6169329"/>
            <a:ext cx="764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Feathers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29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A </a:t>
            </a:r>
            <a:r>
              <a:rPr lang="en-US" sz="2800" b="1" dirty="0">
                <a:cs typeface="Times New Roman" pitchFamily="84" charset="0"/>
              </a:rPr>
              <a:t>population </a:t>
            </a:r>
            <a:r>
              <a:rPr lang="en-US" sz="2800" dirty="0">
                <a:cs typeface="Times New Roman" pitchFamily="84" charset="0"/>
              </a:rPr>
              <a:t>is</a:t>
            </a:r>
          </a:p>
          <a:p>
            <a:pPr marL="812800" lvl="3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 group of individuals of the same species and</a:t>
            </a:r>
          </a:p>
          <a:p>
            <a:pPr marL="812800" lvl="3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living in the same place at the same time.</a:t>
            </a:r>
          </a:p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Populations may be isolated from one another (with little interbreeding).</a:t>
            </a:r>
          </a:p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Individuals within populations may interbreed.</a:t>
            </a:r>
          </a:p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We can measure evolution as a change in heritable traits in a population over generations.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Populations</a:t>
            </a:r>
            <a:endParaRPr lang="en-US" dirty="0"/>
          </a:p>
        </p:txBody>
      </p:sp>
      <p:pic>
        <p:nvPicPr>
          <p:cNvPr id="4" name="Picture 4" descr="13_07HumanPopCenters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65062"/>
            <a:ext cx="2905125" cy="197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78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A </a:t>
            </a:r>
            <a:r>
              <a:rPr lang="en-US" sz="2800" b="1" dirty="0">
                <a:solidFill>
                  <a:srgbClr val="FFFF00"/>
                </a:solidFill>
                <a:cs typeface="Times New Roman" pitchFamily="84" charset="0"/>
              </a:rPr>
              <a:t>gene pool</a:t>
            </a:r>
            <a:r>
              <a:rPr lang="en-US" sz="2800" dirty="0">
                <a:solidFill>
                  <a:srgbClr val="FFFF00"/>
                </a:solidFill>
                <a:cs typeface="Times New Roman" pitchFamily="84" charset="0"/>
              </a:rPr>
              <a:t> </a:t>
            </a:r>
            <a:r>
              <a:rPr lang="en-US" sz="2800" dirty="0">
                <a:cs typeface="Times New Roman" pitchFamily="84" charset="0"/>
              </a:rPr>
              <a:t>is the total collection of genes in a population at any one time.</a:t>
            </a:r>
          </a:p>
          <a:p>
            <a:pPr marL="460375" lvl="2" indent="-457200">
              <a:buFont typeface="Courier New" pitchFamily="49" charset="0"/>
              <a:buChar char="o"/>
            </a:pPr>
            <a:r>
              <a:rPr lang="en-US" sz="2800" b="1" dirty="0">
                <a:solidFill>
                  <a:srgbClr val="FFFF00"/>
                </a:solidFill>
                <a:cs typeface="Times New Roman" pitchFamily="84" charset="0"/>
              </a:rPr>
              <a:t>Microevolution</a:t>
            </a:r>
            <a:r>
              <a:rPr lang="en-US" sz="2800" dirty="0">
                <a:cs typeface="Times New Roman" pitchFamily="84" charset="0"/>
              </a:rPr>
              <a:t> is a change in the relative frequencies of alleles in a gene pool over time.</a:t>
            </a:r>
          </a:p>
          <a:p>
            <a:pPr marL="460375" lvl="2" indent="-457200">
              <a:buFont typeface="Courier New" pitchFamily="49" charset="0"/>
              <a:buChar char="o"/>
            </a:pPr>
            <a:r>
              <a:rPr lang="en-US" sz="2800" b="1" dirty="0">
                <a:solidFill>
                  <a:srgbClr val="FFFF00"/>
                </a:solidFill>
                <a:cs typeface="Times New Roman" pitchFamily="84" charset="0"/>
              </a:rPr>
              <a:t>Population genetics</a:t>
            </a:r>
            <a:r>
              <a:rPr lang="en-US" sz="2800" dirty="0">
                <a:solidFill>
                  <a:srgbClr val="FFFF00"/>
                </a:solidFill>
                <a:cs typeface="Times New Roman" pitchFamily="84" charset="0"/>
              </a:rPr>
              <a:t> </a:t>
            </a:r>
            <a:r>
              <a:rPr lang="en-US" sz="2800" dirty="0">
                <a:cs typeface="Times New Roman" pitchFamily="84" charset="0"/>
              </a:rPr>
              <a:t>studies how populations change genetically over time.</a:t>
            </a:r>
          </a:p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 </a:t>
            </a:r>
            <a:r>
              <a:rPr lang="en-US" sz="2800" b="1" dirty="0">
                <a:cs typeface="Times New Roman" pitchFamily="84" charset="0"/>
              </a:rPr>
              <a:t>modern synthesis</a:t>
            </a:r>
            <a:r>
              <a:rPr lang="en-US" sz="2800" dirty="0">
                <a:cs typeface="Times New Roman" pitchFamily="84" charset="0"/>
              </a:rPr>
              <a:t> connects Darwin’s theory with population genetics.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occurs within populations</a:t>
            </a:r>
          </a:p>
        </p:txBody>
      </p:sp>
    </p:spTree>
    <p:extLst>
      <p:ext uri="{BB962C8B-B14F-4D97-AF65-F5344CB8AC3E}">
        <p14:creationId xmlns:p14="http://schemas.microsoft.com/office/powerpoint/2010/main" val="150306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In the early 1800s, Jean Baptiste Lamarck suggested that life on Earth evolves, but by a different mechanism than that proposed by Darwin.</a:t>
            </a:r>
          </a:p>
          <a:p>
            <a:pPr marL="458787" lvl="1" indent="-45720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Lamarck proposed that </a:t>
            </a:r>
          </a:p>
          <a:p>
            <a:pPr marL="812800" lvl="2" indent="-36830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300" dirty="0">
                <a:cs typeface="Times New Roman" pitchFamily="84" charset="0"/>
              </a:rPr>
              <a:t>organisms evolve by the use and disuse of body parts and </a:t>
            </a:r>
          </a:p>
          <a:p>
            <a:pPr marL="812800" lvl="2" indent="-36830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300" dirty="0">
                <a:cs typeface="Times New Roman" pitchFamily="84" charset="0"/>
              </a:rPr>
              <a:t>these acquired characteristics are passed on to </a:t>
            </a:r>
            <a:r>
              <a:rPr lang="en-US" sz="2300" dirty="0" smtClean="0">
                <a:cs typeface="Times New Roman" pitchFamily="84" charset="0"/>
              </a:rPr>
              <a:t>offspring</a:t>
            </a:r>
          </a:p>
          <a:p>
            <a:pPr marL="812800" lvl="2" indent="-36830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300" dirty="0" smtClean="0">
                <a:cs typeface="Times New Roman" pitchFamily="84" charset="0"/>
              </a:rPr>
              <a:t>(our understanding of genetics refutes this idea but helped to set the stage for Darwin)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1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752600"/>
            <a:ext cx="7680960" cy="4434840"/>
          </a:xfrm>
        </p:spPr>
        <p:txBody>
          <a:bodyPr/>
          <a:lstStyle/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Organisms typically show individual variation.</a:t>
            </a:r>
          </a:p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However, in </a:t>
            </a:r>
            <a:r>
              <a:rPr lang="en-US" sz="2800" i="1" dirty="0">
                <a:cs typeface="Times New Roman" pitchFamily="84" charset="0"/>
              </a:rPr>
              <a:t>The Origin of Species</a:t>
            </a:r>
            <a:r>
              <a:rPr lang="en-US" sz="2800" dirty="0">
                <a:cs typeface="Times New Roman" pitchFamily="84" charset="0"/>
              </a:rPr>
              <a:t>, Darwin could not explain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cause of variation among individuals or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how variations were passed from parents to offspring.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Mutation and sexual reproduction produce the genetic variation that makes evolution possible</a:t>
            </a:r>
          </a:p>
        </p:txBody>
      </p:sp>
      <p:pic>
        <p:nvPicPr>
          <p:cNvPr id="4" name="Picture 4" descr="13_08_VariationSpecies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191000"/>
            <a:ext cx="484351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027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905000"/>
            <a:ext cx="8334374" cy="4800600"/>
          </a:xfrm>
        </p:spPr>
        <p:txBody>
          <a:bodyPr>
            <a:normAutofit/>
          </a:bodyPr>
          <a:lstStyle/>
          <a:p>
            <a:pPr marL="460375" lvl="2" indent="-4572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Mutation</a:t>
            </a:r>
            <a:r>
              <a:rPr lang="en-US" sz="2800" dirty="0">
                <a:cs typeface="Times New Roman" pitchFamily="84" charset="0"/>
              </a:rPr>
              <a:t>s are</a:t>
            </a:r>
          </a:p>
          <a:p>
            <a:pPr marL="812800" lvl="3" indent="-3683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changes in the nucleotide sequence of DNA and</a:t>
            </a:r>
          </a:p>
          <a:p>
            <a:pPr marL="812800" lvl="3" indent="-3683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ultimate source of new alleles.</a:t>
            </a:r>
            <a:endParaRPr lang="en-US" sz="2800" dirty="0">
              <a:cs typeface="Times New Roman" pitchFamily="84" charset="0"/>
            </a:endParaRPr>
          </a:p>
          <a:p>
            <a:pPr marL="460375" lvl="2" indent="-4572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On rare occasions, mutant alleles improve the adaptation of an individual to its environment.</a:t>
            </a:r>
          </a:p>
          <a:p>
            <a:pPr marL="812800" lvl="3" indent="-3683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This kind of effect is more likely when the environment is changing such that mutations that were once disadvantageous are favorable under new conditions.</a:t>
            </a:r>
          </a:p>
          <a:p>
            <a:pPr marL="812800" lvl="3" indent="-3683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evolution of DDT-resistant houseflies is such an example.</a:t>
            </a:r>
            <a:endParaRPr lang="en-US" sz="2800" dirty="0">
              <a:cs typeface="Times New Roman" pitchFamily="8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62974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Mutation and sexual reproduction produce the genetic variation that makes evolution possible</a:t>
            </a:r>
          </a:p>
        </p:txBody>
      </p:sp>
    </p:spTree>
    <p:extLst>
      <p:ext uri="{BB962C8B-B14F-4D97-AF65-F5344CB8AC3E}">
        <p14:creationId xmlns:p14="http://schemas.microsoft.com/office/powerpoint/2010/main" val="3889159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7680960" cy="4724400"/>
          </a:xfrm>
        </p:spPr>
        <p:txBody>
          <a:bodyPr/>
          <a:lstStyle/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Chromosomal duplication is an important source of genetic variation.</a:t>
            </a:r>
            <a:endParaRPr lang="en-US" sz="3200" dirty="0">
              <a:cs typeface="Times New Roman" pitchFamily="84" charset="0"/>
            </a:endParaRP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If a gene is duplicated, the new copy can undergo mutation without affecting the function of the original copy.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For example, an early ancestor of mammals had a single gene for an olfactory receptor. That gene has been duplicated many times, and mice now have 1,300 different olfactory receptor genes.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34374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Mutation and sexual reproduction produce the genetic variation that makes evolution possible</a:t>
            </a:r>
          </a:p>
        </p:txBody>
      </p:sp>
    </p:spTree>
    <p:extLst>
      <p:ext uri="{BB962C8B-B14F-4D97-AF65-F5344CB8AC3E}">
        <p14:creationId xmlns:p14="http://schemas.microsoft.com/office/powerpoint/2010/main" val="258894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7680960" cy="4724400"/>
          </a:xfrm>
        </p:spPr>
        <p:txBody>
          <a:bodyPr/>
          <a:lstStyle/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Sexual reproduction shuffles alleles to produce new combinations in three ways.</a:t>
            </a:r>
          </a:p>
          <a:p>
            <a:pPr marL="800100" lvl="3" indent="-355600">
              <a:buFont typeface="Times New Roman" pitchFamily="84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Homologous chromosomes sort independently as they separate during anaphase </a:t>
            </a:r>
            <a:r>
              <a:rPr lang="en-US" sz="2400" dirty="0">
                <a:latin typeface="Times New Roman" pitchFamily="84" charset="0"/>
                <a:cs typeface="Times New Roman" pitchFamily="84" charset="0"/>
              </a:rPr>
              <a:t>I</a:t>
            </a:r>
            <a:r>
              <a:rPr lang="en-US" sz="2400" dirty="0">
                <a:cs typeface="Times New Roman" pitchFamily="84" charset="0"/>
              </a:rPr>
              <a:t> of meiosis.</a:t>
            </a:r>
          </a:p>
          <a:p>
            <a:pPr marL="800100" lvl="3" indent="-355600">
              <a:buFont typeface="Times New Roman" pitchFamily="84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During prophase </a:t>
            </a:r>
            <a:r>
              <a:rPr lang="en-US" sz="2400" dirty="0">
                <a:latin typeface="Times New Roman" pitchFamily="84" charset="0"/>
                <a:cs typeface="Times New Roman" pitchFamily="84" charset="0"/>
              </a:rPr>
              <a:t>I</a:t>
            </a:r>
            <a:r>
              <a:rPr lang="en-US" sz="2400" dirty="0">
                <a:cs typeface="Times New Roman" pitchFamily="84" charset="0"/>
              </a:rPr>
              <a:t> of meiosis, pairs of homologous chromosomes cross over and exchange genes.</a:t>
            </a:r>
          </a:p>
          <a:p>
            <a:pPr marL="800100" lvl="3" indent="-355600">
              <a:buFont typeface="Times New Roman" pitchFamily="84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Further variation arises when sperm randomly unite with eggs in fertilization.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Mutation and sexual reproduction produce the genetic variation that makes evolution possible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6400800"/>
            <a:ext cx="35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hlinkClick r:id="rId2" action="ppaction://hlinkfile"/>
              </a:rPr>
              <a:t>13_08SexualRecombination_A.html</a:t>
            </a:r>
            <a:endParaRPr lang="en-US" dirty="0">
              <a:solidFill>
                <a:srgbClr val="92D050"/>
              </a:solidFill>
              <a:hlinkClick r:id="rId2" action="ppaction://hlinkfil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7435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92D050"/>
                </a:solidFill>
              </a:rPr>
              <a:t>Animation: Genetic Variation from Sexual Recombination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86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138160" cy="5090160"/>
          </a:xfrm>
        </p:spPr>
        <p:txBody>
          <a:bodyPr>
            <a:normAutofit/>
          </a:bodyPr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Sexual reproduction alone does not lead to evolutionary change in a population.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Although alleles are shuffled, the frequency of alleles and genotypes in the population does not change.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Similarly, if you shuffle a deck of cards, you will deal out different hands, but the cards and suits in the deck do not change.</a:t>
            </a:r>
          </a:p>
          <a:p>
            <a:pPr marL="458787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 </a:t>
            </a:r>
            <a:r>
              <a:rPr lang="en-US" sz="2800" b="1" dirty="0">
                <a:cs typeface="Times New Roman" pitchFamily="84" charset="0"/>
              </a:rPr>
              <a:t>Hardy-Weinberg principle</a:t>
            </a:r>
            <a:r>
              <a:rPr lang="en-US" sz="2800" dirty="0">
                <a:cs typeface="Times New Roman" pitchFamily="84" charset="0"/>
              </a:rPr>
              <a:t> states that</a:t>
            </a:r>
          </a:p>
          <a:p>
            <a:pPr marL="812800" lvl="2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within a sexually reproducing, diploid population,</a:t>
            </a:r>
          </a:p>
          <a:p>
            <a:pPr marL="812800" lvl="2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allele and genotype frequencies will remain in equilibrium,</a:t>
            </a:r>
          </a:p>
          <a:p>
            <a:pPr marL="812800" lvl="2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unless outside forces act to change those frequencies.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Hardy-Weinberg equation can test whether a population is evolving</a:t>
            </a:r>
          </a:p>
        </p:txBody>
      </p:sp>
    </p:spTree>
    <p:extLst>
      <p:ext uri="{BB962C8B-B14F-4D97-AF65-F5344CB8AC3E}">
        <p14:creationId xmlns:p14="http://schemas.microsoft.com/office/powerpoint/2010/main" val="863833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 defTabSz="8001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For a population to remain in Hardy-Weinberg equilibrium for a specific trait, it must satisfy five conditions. There must be</a:t>
            </a:r>
          </a:p>
          <a:p>
            <a:pPr marL="812800" lvl="2" indent="-368300" defTabSz="800100">
              <a:buFont typeface="Arial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a very large population,</a:t>
            </a:r>
          </a:p>
          <a:p>
            <a:pPr marL="812800" lvl="2" indent="-368300" defTabSz="800100">
              <a:buFont typeface="Arial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no gene flow between populations,</a:t>
            </a:r>
          </a:p>
          <a:p>
            <a:pPr marL="812800" lvl="2" indent="-368300" defTabSz="800100">
              <a:buFont typeface="Arial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no mutations,</a:t>
            </a:r>
          </a:p>
          <a:p>
            <a:pPr marL="812800" lvl="2" indent="-368300" defTabSz="800100">
              <a:buFont typeface="Arial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random mating, and</a:t>
            </a:r>
          </a:p>
          <a:p>
            <a:pPr marL="812800" lvl="2" indent="-368300" defTabSz="800100">
              <a:buFont typeface="Arial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no natural selection.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Hardy-Weinberg equation can test whether a population is evolving</a:t>
            </a:r>
          </a:p>
        </p:txBody>
      </p:sp>
    </p:spTree>
    <p:extLst>
      <p:ext uri="{BB962C8B-B14F-4D97-AF65-F5344CB8AC3E}">
        <p14:creationId xmlns:p14="http://schemas.microsoft.com/office/powerpoint/2010/main" val="2397085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0678" y="1295400"/>
            <a:ext cx="7680960" cy="2514600"/>
          </a:xfrm>
        </p:spPr>
        <p:txBody>
          <a:bodyPr>
            <a:normAutofit lnSpcReduction="10000"/>
          </a:bodyPr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Imagine that there are two alleles in a blue-footed booby population, </a:t>
            </a:r>
            <a:r>
              <a:rPr lang="en-US" sz="2800" i="1" dirty="0">
                <a:cs typeface="Times New Roman" pitchFamily="84" charset="0"/>
              </a:rPr>
              <a:t>W </a:t>
            </a:r>
            <a:r>
              <a:rPr lang="en-US" sz="2800" dirty="0">
                <a:cs typeface="Times New Roman" pitchFamily="84" charset="0"/>
              </a:rPr>
              <a:t>and </a:t>
            </a:r>
            <a:r>
              <a:rPr lang="en-US" sz="2800" i="1" dirty="0">
                <a:cs typeface="Times New Roman" pitchFamily="84" charset="0"/>
              </a:rPr>
              <a:t>w.</a:t>
            </a:r>
            <a:endParaRPr lang="en-US" sz="2800" dirty="0">
              <a:cs typeface="Times New Roman" pitchFamily="84" charset="0"/>
            </a:endParaRP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Uppercase </a:t>
            </a:r>
            <a:r>
              <a:rPr lang="en-US" sz="2400" i="1" dirty="0">
                <a:cs typeface="Times New Roman" pitchFamily="84" charset="0"/>
              </a:rPr>
              <a:t>W </a:t>
            </a:r>
            <a:r>
              <a:rPr lang="en-US" sz="2400" dirty="0">
                <a:cs typeface="Times New Roman" pitchFamily="84" charset="0"/>
              </a:rPr>
              <a:t>is a dominant allele for a </a:t>
            </a:r>
            <a:r>
              <a:rPr lang="en-US" sz="2400" dirty="0" err="1">
                <a:cs typeface="Times New Roman" pitchFamily="84" charset="0"/>
              </a:rPr>
              <a:t>nonwebbed</a:t>
            </a:r>
            <a:r>
              <a:rPr lang="en-US" sz="2400" dirty="0">
                <a:cs typeface="Times New Roman" pitchFamily="84" charset="0"/>
              </a:rPr>
              <a:t> booby foot.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Lowercase </a:t>
            </a:r>
            <a:r>
              <a:rPr lang="en-US" sz="2400" i="1" dirty="0">
                <a:cs typeface="Times New Roman" pitchFamily="84" charset="0"/>
              </a:rPr>
              <a:t>w </a:t>
            </a:r>
            <a:r>
              <a:rPr lang="en-US" sz="2400" dirty="0">
                <a:cs typeface="Times New Roman" pitchFamily="84" charset="0"/>
              </a:rPr>
              <a:t>is a recessive allele for a webbed booby foot.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Hardy-Weinberg equation can test whether a population is evolving</a:t>
            </a:r>
          </a:p>
        </p:txBody>
      </p:sp>
      <p:pic>
        <p:nvPicPr>
          <p:cNvPr id="4" name="Picture 8" descr="13_09aBlueFootedBoobies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3365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618397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Webbing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5846" y="6183978"/>
            <a:ext cx="14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webbing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stCxn id="5" idx="0"/>
          </p:cNvCxnSpPr>
          <p:nvPr/>
        </p:nvCxnSpPr>
        <p:spPr>
          <a:xfrm flipV="1">
            <a:off x="5295900" y="5943600"/>
            <a:ext cx="278423" cy="240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86600" y="5943600"/>
            <a:ext cx="228600" cy="240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06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Consider the gene pool of a population of 500 boobies.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320 (64%) are homozygous dominant (</a:t>
            </a:r>
            <a:r>
              <a:rPr lang="en-US" sz="2400" i="1" dirty="0">
                <a:cs typeface="Times New Roman" pitchFamily="84" charset="0"/>
              </a:rPr>
              <a:t>WW</a:t>
            </a:r>
            <a:r>
              <a:rPr lang="en-US" sz="2400" dirty="0">
                <a:cs typeface="Times New Roman" pitchFamily="84" charset="0"/>
              </a:rPr>
              <a:t>).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160 (32%) are heterozygous (</a:t>
            </a:r>
            <a:r>
              <a:rPr lang="en-US" sz="2400" i="1" dirty="0" err="1">
                <a:cs typeface="Times New Roman" pitchFamily="84" charset="0"/>
              </a:rPr>
              <a:t>Ww</a:t>
            </a:r>
            <a:r>
              <a:rPr lang="en-US" sz="2400" dirty="0">
                <a:cs typeface="Times New Roman" pitchFamily="84" charset="0"/>
              </a:rPr>
              <a:t>).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20 (4%) are homozygous recessive (</a:t>
            </a:r>
            <a:r>
              <a:rPr lang="en-US" sz="2400" i="1" dirty="0" err="1">
                <a:cs typeface="Times New Roman" pitchFamily="84" charset="0"/>
              </a:rPr>
              <a:t>ww</a:t>
            </a:r>
            <a:r>
              <a:rPr lang="en-US" sz="2400" dirty="0">
                <a:cs typeface="Times New Roman" pitchFamily="84" charset="0"/>
              </a:rPr>
              <a:t>).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i="1" dirty="0">
                <a:cs typeface="Times New Roman" pitchFamily="84" charset="0"/>
              </a:rPr>
              <a:t>p</a:t>
            </a:r>
            <a:r>
              <a:rPr lang="en-US" sz="2400" dirty="0">
                <a:cs typeface="Times New Roman" pitchFamily="84" charset="0"/>
              </a:rPr>
              <a:t> = 80% of alleles in the booby population are </a:t>
            </a:r>
            <a:r>
              <a:rPr lang="en-US" sz="2400" i="1" dirty="0">
                <a:cs typeface="Times New Roman" pitchFamily="84" charset="0"/>
              </a:rPr>
              <a:t>W.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i="1" dirty="0">
                <a:cs typeface="Times New Roman" pitchFamily="84" charset="0"/>
              </a:rPr>
              <a:t>q</a:t>
            </a:r>
            <a:r>
              <a:rPr lang="en-US" sz="2400" dirty="0">
                <a:cs typeface="Times New Roman" pitchFamily="84" charset="0"/>
              </a:rPr>
              <a:t> = 20% of alleles in the booby population are </a:t>
            </a:r>
            <a:r>
              <a:rPr lang="en-US" sz="2400" i="1" dirty="0">
                <a:cs typeface="Times New Roman" pitchFamily="84" charset="0"/>
              </a:rPr>
              <a:t>w.</a:t>
            </a:r>
            <a:endParaRPr lang="en-US" sz="2400" dirty="0">
              <a:cs typeface="Times New Roman" pitchFamily="84" charset="0"/>
            </a:endParaRPr>
          </a:p>
          <a:p>
            <a:pPr marL="812800" lvl="2" indent="-368300"/>
            <a:endParaRPr lang="en-US" sz="2400" i="1" dirty="0">
              <a:cs typeface="Times New Roman" pitchFamily="8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Hardy-Weinberg equation can test whether a population is evolving</a:t>
            </a:r>
          </a:p>
        </p:txBody>
      </p:sp>
    </p:spTree>
    <p:extLst>
      <p:ext uri="{BB962C8B-B14F-4D97-AF65-F5344CB8AC3E}">
        <p14:creationId xmlns:p14="http://schemas.microsoft.com/office/powerpoint/2010/main" val="1233386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Hardy-Weinberg equation can test whether a population is evolving</a:t>
            </a:r>
          </a:p>
        </p:txBody>
      </p:sp>
      <p:pic>
        <p:nvPicPr>
          <p:cNvPr id="4" name="Picture 48" descr="13_09bGenePoolOrigPop-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1" y="1640459"/>
            <a:ext cx="6656832" cy="43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1887414"/>
            <a:ext cx="14747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Phenotypes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2522414"/>
            <a:ext cx="14747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Genotypes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14400" y="2871664"/>
            <a:ext cx="20843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Number of animals</a:t>
            </a:r>
          </a:p>
          <a:p>
            <a:r>
              <a:rPr lang="en-US" sz="1800" b="1">
                <a:solidFill>
                  <a:schemeClr val="bg1"/>
                </a:solidFill>
              </a:rPr>
              <a:t>(total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>
                <a:solidFill>
                  <a:schemeClr val="bg1"/>
                </a:solidFill>
              </a:rPr>
              <a:t> 500)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3513014"/>
            <a:ext cx="24653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Genotype frequencies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4400" y="5329114"/>
            <a:ext cx="24653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Allele frequencies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00" y="4090864"/>
            <a:ext cx="202088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Number of alleles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in gene pool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(total </a:t>
            </a:r>
            <a:r>
              <a:rPr lang="en-US" sz="1800" b="1" dirty="0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 dirty="0">
                <a:solidFill>
                  <a:schemeClr val="bg1"/>
                </a:solidFill>
              </a:rPr>
              <a:t> 1,000)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48150" y="5373565"/>
            <a:ext cx="655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0.8 </a:t>
            </a:r>
            <a:r>
              <a:rPr lang="en-US" sz="1800" b="1" i="1">
                <a:solidFill>
                  <a:schemeClr val="bg1"/>
                </a:solidFill>
              </a:rPr>
              <a:t>W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72200" y="5373565"/>
            <a:ext cx="655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0.2 </a:t>
            </a:r>
            <a:r>
              <a:rPr lang="en-US" sz="1800" b="1" i="1">
                <a:solidFill>
                  <a:schemeClr val="bg1"/>
                </a:solidFill>
              </a:rPr>
              <a:t>w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388100" y="4211515"/>
            <a:ext cx="655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40 </a:t>
            </a:r>
            <a:r>
              <a:rPr lang="en-US" sz="1800" b="1" i="1">
                <a:solidFill>
                  <a:schemeClr val="bg1"/>
                </a:solidFill>
              </a:rPr>
              <a:t>w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48050" y="4224215"/>
            <a:ext cx="655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640 </a:t>
            </a:r>
            <a:r>
              <a:rPr lang="en-US" sz="1800" b="1" i="1">
                <a:solidFill>
                  <a:schemeClr val="bg1"/>
                </a:solidFill>
              </a:rPr>
              <a:t>W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413250" y="4217865"/>
            <a:ext cx="16398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160 </a:t>
            </a:r>
            <a:r>
              <a:rPr lang="en-US" sz="1800" b="1" i="1">
                <a:solidFill>
                  <a:schemeClr val="bg1"/>
                </a:solidFill>
              </a:rPr>
              <a:t>W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</a:t>
            </a:r>
            <a:r>
              <a:rPr lang="en-US" sz="1800" b="1">
                <a:solidFill>
                  <a:schemeClr val="bg1"/>
                </a:solidFill>
              </a:rPr>
              <a:t> 160</a:t>
            </a:r>
            <a:r>
              <a:rPr lang="en-US" sz="1800" b="1" i="1">
                <a:solidFill>
                  <a:schemeClr val="bg1"/>
                </a:solidFill>
              </a:rPr>
              <a:t> w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2850" y="2566865"/>
            <a:ext cx="4651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 i="1">
                <a:solidFill>
                  <a:schemeClr val="bg1"/>
                </a:solidFill>
              </a:rPr>
              <a:t>Ww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568700" y="2542258"/>
            <a:ext cx="4651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 i="1">
                <a:solidFill>
                  <a:schemeClr val="bg1"/>
                </a:solidFill>
              </a:rPr>
              <a:t>WW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496050" y="2566865"/>
            <a:ext cx="4651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 i="1">
                <a:solidFill>
                  <a:schemeClr val="bg1"/>
                </a:solidFill>
              </a:rPr>
              <a:t>ww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540500" y="2928815"/>
            <a:ext cx="3000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016500" y="2928815"/>
            <a:ext cx="3762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160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581400" y="2904208"/>
            <a:ext cx="3762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320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905250" y="3557465"/>
            <a:ext cx="147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064000" y="3557465"/>
            <a:ext cx="5159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0.64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346700" y="3557465"/>
            <a:ext cx="147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562600" y="3557465"/>
            <a:ext cx="5159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0.32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067550" y="3557465"/>
            <a:ext cx="5159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845300" y="3557465"/>
            <a:ext cx="147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949950" y="5367215"/>
            <a:ext cx="147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019550" y="5367215"/>
            <a:ext cx="1476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560763" y="3513015"/>
            <a:ext cx="3159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320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560763" y="3691608"/>
            <a:ext cx="3159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00625" y="3716215"/>
            <a:ext cx="3159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995863" y="3513015"/>
            <a:ext cx="3159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160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557588" y="3716215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992688" y="3716215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6499225" y="3716215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554788" y="3513015"/>
            <a:ext cx="209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502400" y="3716215"/>
            <a:ext cx="3159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9" name="AutoShape 38"/>
          <p:cNvSpPr>
            <a:spLocks/>
          </p:cNvSpPr>
          <p:nvPr/>
        </p:nvSpPr>
        <p:spPr bwMode="auto">
          <a:xfrm rot="16200000">
            <a:off x="5099050" y="3346327"/>
            <a:ext cx="195263" cy="1554163"/>
          </a:xfrm>
          <a:prstGeom prst="rightBrace">
            <a:avLst>
              <a:gd name="adj1" fmla="val 6632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  <a:latin typeface="Times" pitchFamily="8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617913" y="5329115"/>
            <a:ext cx="3159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516563" y="5329115"/>
            <a:ext cx="3159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5440363" y="5525965"/>
            <a:ext cx="4048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1,000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529013" y="5525965"/>
            <a:ext cx="4048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1,000</a:t>
            </a: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3519488" y="5532315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5424488" y="5532315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59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 defTabSz="8001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 frequency of all three genotypes must be 100% or 1.0.</a:t>
            </a:r>
            <a:endParaRPr lang="en-US" dirty="0">
              <a:cs typeface="Times New Roman" pitchFamily="84" charset="0"/>
            </a:endParaRPr>
          </a:p>
          <a:p>
            <a:pPr marL="812800" lvl="2" indent="-368300" defTabSz="800100">
              <a:buFont typeface="Courier New" pitchFamily="49" charset="0"/>
              <a:buChar char="o"/>
            </a:pPr>
            <a:r>
              <a:rPr lang="en-US" sz="2400" i="1" dirty="0">
                <a:cs typeface="Times New Roman" pitchFamily="84" charset="0"/>
              </a:rPr>
              <a:t>p</a:t>
            </a:r>
            <a:r>
              <a:rPr lang="en-US" sz="2400" baseline="30000" dirty="0">
                <a:cs typeface="Times New Roman" pitchFamily="84" charset="0"/>
              </a:rPr>
              <a:t>2 </a:t>
            </a:r>
            <a:r>
              <a:rPr lang="en-US" sz="2400" dirty="0">
                <a:cs typeface="Times New Roman" pitchFamily="84" charset="0"/>
              </a:rPr>
              <a:t>+ 2</a:t>
            </a:r>
            <a:r>
              <a:rPr lang="en-US" sz="2400" i="1" dirty="0">
                <a:cs typeface="Times New Roman" pitchFamily="84" charset="0"/>
              </a:rPr>
              <a:t>pq </a:t>
            </a:r>
            <a:r>
              <a:rPr lang="en-US" sz="2400" dirty="0">
                <a:cs typeface="Times New Roman" pitchFamily="84" charset="0"/>
              </a:rPr>
              <a:t>+ </a:t>
            </a:r>
            <a:r>
              <a:rPr lang="en-US" sz="2400" i="1" dirty="0">
                <a:cs typeface="Times New Roman" pitchFamily="84" charset="0"/>
              </a:rPr>
              <a:t>q</a:t>
            </a:r>
            <a:r>
              <a:rPr lang="en-US" sz="2400" baseline="30000" dirty="0">
                <a:cs typeface="Times New Roman" pitchFamily="84" charset="0"/>
              </a:rPr>
              <a:t>2</a:t>
            </a:r>
            <a:r>
              <a:rPr lang="en-US" sz="2400" dirty="0">
                <a:cs typeface="Times New Roman" pitchFamily="84" charset="0"/>
              </a:rPr>
              <a:t> = 100% = 1.0</a:t>
            </a:r>
          </a:p>
          <a:p>
            <a:pPr marL="812800" lvl="2" indent="-368300" defTabSz="8001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homozygous dominant (</a:t>
            </a:r>
            <a:r>
              <a:rPr lang="en-US" sz="2400" i="1" dirty="0">
                <a:cs typeface="Times New Roman" pitchFamily="84" charset="0"/>
              </a:rPr>
              <a:t>p</a:t>
            </a:r>
            <a:r>
              <a:rPr lang="en-US" sz="2400" baseline="30000" dirty="0">
                <a:cs typeface="Times New Roman" pitchFamily="84" charset="0"/>
              </a:rPr>
              <a:t>2</a:t>
            </a:r>
            <a:r>
              <a:rPr lang="en-US" sz="2400" dirty="0">
                <a:cs typeface="Times New Roman" pitchFamily="84" charset="0"/>
              </a:rPr>
              <a:t>) + heterozygous (2</a:t>
            </a:r>
            <a:r>
              <a:rPr lang="en-US" sz="2400" i="1" dirty="0">
                <a:cs typeface="Times New Roman" pitchFamily="84" charset="0"/>
              </a:rPr>
              <a:t>pq</a:t>
            </a:r>
            <a:r>
              <a:rPr lang="en-US" sz="2400" dirty="0">
                <a:cs typeface="Times New Roman" pitchFamily="84" charset="0"/>
              </a:rPr>
              <a:t>)</a:t>
            </a:r>
            <a:r>
              <a:rPr lang="en-US" sz="2400" i="1" dirty="0">
                <a:cs typeface="Times New Roman" pitchFamily="84" charset="0"/>
              </a:rPr>
              <a:t> </a:t>
            </a:r>
            <a:r>
              <a:rPr lang="en-US" sz="2400" dirty="0">
                <a:cs typeface="Times New Roman" pitchFamily="84" charset="0"/>
              </a:rPr>
              <a:t>+ homozygous recessive (</a:t>
            </a:r>
            <a:r>
              <a:rPr lang="en-US" sz="2400" i="1" dirty="0">
                <a:cs typeface="Times New Roman" pitchFamily="84" charset="0"/>
              </a:rPr>
              <a:t>q</a:t>
            </a:r>
            <a:r>
              <a:rPr lang="en-US" sz="2400" baseline="30000" dirty="0">
                <a:cs typeface="Times New Roman" pitchFamily="84" charset="0"/>
              </a:rPr>
              <a:t>2</a:t>
            </a:r>
            <a:r>
              <a:rPr lang="en-US" sz="2400" dirty="0">
                <a:cs typeface="Times New Roman" pitchFamily="84" charset="0"/>
              </a:rPr>
              <a:t>) = 100%</a:t>
            </a:r>
          </a:p>
          <a:p>
            <a:pPr marL="304800" lvl="1" indent="-303213" defTabSz="800100"/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Hardy-Weinberg equation can test whether a population is evolving</a:t>
            </a:r>
          </a:p>
        </p:txBody>
      </p:sp>
    </p:spTree>
    <p:extLst>
      <p:ext uri="{BB962C8B-B14F-4D97-AF65-F5344CB8AC3E}">
        <p14:creationId xmlns:p14="http://schemas.microsoft.com/office/powerpoint/2010/main" val="421905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During Darwin’s round-the-world </a:t>
            </a:r>
            <a:r>
              <a:rPr lang="en-US" sz="2800" dirty="0" smtClean="0">
                <a:cs typeface="Times New Roman" pitchFamily="84" charset="0"/>
              </a:rPr>
              <a:t>voyage on the </a:t>
            </a:r>
            <a:r>
              <a:rPr lang="en-US" sz="2800" i="1" dirty="0" smtClean="0">
                <a:cs typeface="Times New Roman" pitchFamily="84" charset="0"/>
              </a:rPr>
              <a:t>HMS Beagle </a:t>
            </a:r>
            <a:r>
              <a:rPr lang="en-US" sz="2800" dirty="0">
                <a:cs typeface="Times New Roman" pitchFamily="84" charset="0"/>
              </a:rPr>
              <a:t>he was influenced by Lyell’s </a:t>
            </a:r>
            <a:r>
              <a:rPr lang="en-US" sz="2800" i="1" dirty="0">
                <a:cs typeface="Times New Roman" pitchFamily="84" charset="0"/>
              </a:rPr>
              <a:t>Principles of Geology, </a:t>
            </a:r>
            <a:r>
              <a:rPr lang="en-US" sz="2800" dirty="0">
                <a:cs typeface="Times New Roman" pitchFamily="84" charset="0"/>
              </a:rPr>
              <a:t>suggesting that natural forces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gradually changed Earth and 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are still operating today.</a:t>
            </a:r>
          </a:p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Darwin came to realize that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Earth was very old and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over time, present day species have arisen from ancestral species by natural processes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sea voyage helped Darwin frame his theory of evolution</a:t>
            </a:r>
          </a:p>
        </p:txBody>
      </p:sp>
    </p:spTree>
    <p:extLst>
      <p:ext uri="{BB962C8B-B14F-4D97-AF65-F5344CB8AC3E}">
        <p14:creationId xmlns:p14="http://schemas.microsoft.com/office/powerpoint/2010/main" val="4280217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 defTabSz="8001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What about the next generation of boobies?</a:t>
            </a:r>
          </a:p>
          <a:p>
            <a:pPr marL="812800" lvl="2" indent="-368300" defTabSz="8001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probability that a booby sperm or egg carries </a:t>
            </a:r>
            <a:r>
              <a:rPr lang="en-US" sz="2400" i="1" dirty="0">
                <a:cs typeface="Times New Roman" pitchFamily="84" charset="0"/>
              </a:rPr>
              <a:t>W</a:t>
            </a:r>
            <a:r>
              <a:rPr lang="en-US" sz="2400" dirty="0">
                <a:cs typeface="Times New Roman" pitchFamily="84" charset="0"/>
              </a:rPr>
              <a:t> = 0.8 or 80%.</a:t>
            </a:r>
          </a:p>
          <a:p>
            <a:pPr marL="812800" lvl="2" indent="-368300" defTabSz="8001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probability that a sperm or egg carries </a:t>
            </a:r>
            <a:r>
              <a:rPr lang="en-US" sz="2400" i="1" dirty="0">
                <a:cs typeface="Times New Roman" pitchFamily="84" charset="0"/>
              </a:rPr>
              <a:t>w</a:t>
            </a:r>
            <a:r>
              <a:rPr lang="en-US" sz="2400" dirty="0">
                <a:cs typeface="Times New Roman" pitchFamily="84" charset="0"/>
              </a:rPr>
              <a:t> = 0.2 or 20%.</a:t>
            </a:r>
          </a:p>
          <a:p>
            <a:pPr marL="812800" lvl="2" indent="-368300" defTabSz="8001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genotype frequencies will remain constant generation after generation unless something acts to change the gene pool.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Hardy-Weinberg equation can test whether a population is evolving</a:t>
            </a:r>
          </a:p>
        </p:txBody>
      </p:sp>
    </p:spTree>
    <p:extLst>
      <p:ext uri="{BB962C8B-B14F-4D97-AF65-F5344CB8AC3E}">
        <p14:creationId xmlns:p14="http://schemas.microsoft.com/office/powerpoint/2010/main" val="2248624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13_09cGenePoolNextGen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890588"/>
            <a:ext cx="62801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76375" y="915988"/>
            <a:ext cx="260508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Gametes reflect allele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frequencies of parental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gene pool.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76875" y="890588"/>
            <a:ext cx="7508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Sperm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47975" y="2992438"/>
            <a:ext cx="7508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Eggs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24425" y="1811338"/>
            <a:ext cx="4968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</a:rPr>
              <a:t>WW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83325" y="1811338"/>
            <a:ext cx="496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</a:rPr>
              <a:t>Ww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89675" y="3170238"/>
            <a:ext cx="496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</a:rPr>
              <a:t>ww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30775" y="3170238"/>
            <a:ext cx="4143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</a:rPr>
              <a:t>wW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9525" y="2217738"/>
            <a:ext cx="223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943475" y="1195388"/>
            <a:ext cx="223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315075" y="1195388"/>
            <a:ext cx="223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06825" y="3532188"/>
            <a:ext cx="223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03375" y="4694238"/>
            <a:ext cx="18494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Next generation: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603375" y="5094288"/>
            <a:ext cx="24272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Genotype frequencies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603375" y="5557838"/>
            <a:ext cx="19573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Allele frequencies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257925" y="5557838"/>
            <a:ext cx="6238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0.2</a:t>
            </a:r>
            <a:r>
              <a:rPr lang="en-US" sz="1800" b="1" i="1">
                <a:solidFill>
                  <a:schemeClr val="bg1"/>
                </a:solidFill>
              </a:rPr>
              <a:t> w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56175" y="5557838"/>
            <a:ext cx="6238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0.8</a:t>
            </a:r>
            <a:r>
              <a:rPr lang="en-US" sz="1800" b="1" i="1">
                <a:solidFill>
                  <a:schemeClr val="bg1"/>
                </a:solidFill>
              </a:rPr>
              <a:t> W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244975" y="5100638"/>
            <a:ext cx="9794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0.64</a:t>
            </a:r>
            <a:r>
              <a:rPr lang="en-US" sz="1800" b="1" i="1">
                <a:solidFill>
                  <a:schemeClr val="bg1"/>
                </a:solidFill>
              </a:rPr>
              <a:t> WW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445125" y="5100638"/>
            <a:ext cx="9794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0.32</a:t>
            </a:r>
            <a:r>
              <a:rPr lang="en-US" sz="1800" b="1" i="1">
                <a:solidFill>
                  <a:schemeClr val="bg1"/>
                </a:solidFill>
              </a:rPr>
              <a:t> Ww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784975" y="5100638"/>
            <a:ext cx="9794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0.04</a:t>
            </a:r>
            <a:r>
              <a:rPr lang="en-US" sz="1800" b="1" i="1">
                <a:solidFill>
                  <a:schemeClr val="bg1"/>
                </a:solidFill>
              </a:rPr>
              <a:t> ww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552825" y="3779838"/>
            <a:ext cx="7826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>
                <a:solidFill>
                  <a:schemeClr val="bg1"/>
                </a:solidFill>
              </a:rPr>
              <a:t>q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>
                <a:solidFill>
                  <a:schemeClr val="bg1"/>
                </a:solidFill>
              </a:rPr>
              <a:t> 0.2</a:t>
            </a:r>
            <a:endParaRPr lang="en-US" sz="1800" b="1" i="1">
              <a:solidFill>
                <a:schemeClr val="bg1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52825" y="2465388"/>
            <a:ext cx="7826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>
                <a:solidFill>
                  <a:schemeClr val="bg1"/>
                </a:solidFill>
              </a:rPr>
              <a:t>p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>
                <a:solidFill>
                  <a:schemeClr val="bg1"/>
                </a:solidFill>
              </a:rPr>
              <a:t> 0.8</a:t>
            </a:r>
            <a:endParaRPr lang="en-US" sz="1800" b="1" i="1">
              <a:solidFill>
                <a:schemeClr val="bg1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645025" y="2039938"/>
            <a:ext cx="1112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>
                <a:solidFill>
                  <a:schemeClr val="bg1"/>
                </a:solidFill>
              </a:rPr>
              <a:t>p</a:t>
            </a:r>
            <a:r>
              <a:rPr lang="en-US" sz="2000" b="1" baseline="30000">
                <a:solidFill>
                  <a:schemeClr val="bg1"/>
                </a:solidFill>
              </a:rPr>
              <a:t>2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>
                <a:solidFill>
                  <a:schemeClr val="bg1"/>
                </a:solidFill>
              </a:rPr>
              <a:t> 0.64</a:t>
            </a:r>
            <a:endParaRPr lang="en-US" sz="1800" b="1" i="1">
              <a:solidFill>
                <a:schemeClr val="bg1"/>
              </a:solidFill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940425" y="2052638"/>
            <a:ext cx="1112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>
                <a:solidFill>
                  <a:schemeClr val="bg1"/>
                </a:solidFill>
              </a:rPr>
              <a:t>pq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>
                <a:solidFill>
                  <a:schemeClr val="bg1"/>
                </a:solidFill>
              </a:rPr>
              <a:t> 0.16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613275" y="3411538"/>
            <a:ext cx="1112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>
                <a:solidFill>
                  <a:schemeClr val="bg1"/>
                </a:solidFill>
              </a:rPr>
              <a:t>qp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>
                <a:solidFill>
                  <a:schemeClr val="bg1"/>
                </a:solidFill>
              </a:rPr>
              <a:t> 0.16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991225" y="3411538"/>
            <a:ext cx="1112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>
                <a:solidFill>
                  <a:schemeClr val="bg1"/>
                </a:solidFill>
              </a:rPr>
              <a:t>q</a:t>
            </a:r>
            <a:r>
              <a:rPr lang="en-US" sz="2000" b="1" baseline="30000">
                <a:solidFill>
                  <a:schemeClr val="bg1"/>
                </a:solidFill>
              </a:rPr>
              <a:t>2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>
                <a:solidFill>
                  <a:schemeClr val="bg1"/>
                </a:solidFill>
              </a:rPr>
              <a:t> 0.04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702175" y="1452563"/>
            <a:ext cx="7540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>
                <a:solidFill>
                  <a:schemeClr val="bg1"/>
                </a:solidFill>
              </a:rPr>
              <a:t>p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>
                <a:solidFill>
                  <a:schemeClr val="bg1"/>
                </a:solidFill>
              </a:rPr>
              <a:t> 0.8</a:t>
            </a:r>
            <a:endParaRPr lang="en-US" sz="1800" b="1" i="1">
              <a:solidFill>
                <a:schemeClr val="bg1"/>
              </a:solidFill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067425" y="1452563"/>
            <a:ext cx="7540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i="1">
                <a:solidFill>
                  <a:schemeClr val="bg1"/>
                </a:solidFill>
              </a:rPr>
              <a:t>q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  <a:sym typeface="Symbol" pitchFamily="84" charset="2"/>
              </a:rPr>
              <a:t></a:t>
            </a:r>
            <a:r>
              <a:rPr lang="en-US" sz="1800" b="1">
                <a:solidFill>
                  <a:schemeClr val="bg1"/>
                </a:solidFill>
              </a:rPr>
              <a:t> 0.2</a:t>
            </a:r>
            <a:endParaRPr lang="en-US" sz="18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8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71500" lvl="1" indent="-4572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How could the Hardy-Weinberg equilibrium be disrupted?</a:t>
            </a:r>
          </a:p>
          <a:p>
            <a:pPr marL="9271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Small populations could increase the chances that allele frequencies will fluctuate by chance.</a:t>
            </a:r>
          </a:p>
          <a:p>
            <a:pPr marL="9271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Individuals moving in or out of populations add or remove alleles.</a:t>
            </a:r>
          </a:p>
          <a:p>
            <a:pPr marL="9271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Mutations can change or delete alleles.</a:t>
            </a:r>
          </a:p>
          <a:p>
            <a:pPr marL="9271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Preferential mating can change the frequencies of homozygous and heterozygous genotypes.</a:t>
            </a:r>
          </a:p>
          <a:p>
            <a:pPr marL="9271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Unequal survival and reproductive success of individuals (natural selection) can alter allele frequencies.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Hardy-Weinberg equation can test whether a population is evolving</a:t>
            </a:r>
          </a:p>
        </p:txBody>
      </p:sp>
    </p:spTree>
    <p:extLst>
      <p:ext uri="{BB962C8B-B14F-4D97-AF65-F5344CB8AC3E}">
        <p14:creationId xmlns:p14="http://schemas.microsoft.com/office/powerpoint/2010/main" val="3463794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 defTabSz="8001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Public health scientists use the Hardy-Weinberg equation to estimate frequencies of disease-causing alleles in the human population.</a:t>
            </a:r>
          </a:p>
          <a:p>
            <a:pPr marL="458787" lvl="1" indent="-457200" defTabSz="800100">
              <a:buFont typeface="Courier New" pitchFamily="49" charset="0"/>
              <a:buChar char="o"/>
            </a:pPr>
            <a:r>
              <a:rPr lang="en-US" sz="2800" dirty="0"/>
              <a:t>One out of 10,000 babies born in the United States has phenylketonuria (PKU), an inherited inability to break down the amino acid phenylalanine.</a:t>
            </a:r>
          </a:p>
          <a:p>
            <a:pPr marL="458787" lvl="1" indent="-457200" defTabSz="800100">
              <a:buFont typeface="Courier New" pitchFamily="49" charset="0"/>
              <a:buChar char="o"/>
            </a:pPr>
            <a:r>
              <a:rPr lang="en-US" sz="2800" dirty="0"/>
              <a:t>Individuals with PKU must strictly limit the intake of foods with phenylalanine.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CONNECTION: The Hardy-Weinberg equation is useful in public health science</a:t>
            </a:r>
          </a:p>
        </p:txBody>
      </p:sp>
    </p:spTree>
    <p:extLst>
      <p:ext uri="{BB962C8B-B14F-4D97-AF65-F5344CB8AC3E}">
        <p14:creationId xmlns:p14="http://schemas.microsoft.com/office/powerpoint/2010/main" val="881475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CONNECTION: The Hardy-Weinberg equation is useful in public health science</a:t>
            </a:r>
          </a:p>
        </p:txBody>
      </p:sp>
      <p:pic>
        <p:nvPicPr>
          <p:cNvPr id="4" name="Picture 7" descr="13_10PKUWarning-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51" y="1859915"/>
            <a:ext cx="4309872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3262" y="3124200"/>
            <a:ext cx="4572000" cy="24424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INGREDIENTS: SORBITOL,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MAGNESIUM STEARATE,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ARTIFICIAL FLAVOR,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ASPARTAME† (SWEETENER),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ARTIFICIAL COLOR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(YELLOW 5 LAKE, BLUE 1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LAKE), ZINC GLUCONATE.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†PHENYLKETONURICS: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CONTAINS PHENYLALANINE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11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800" dirty="0"/>
              <a:t>PKU is a recessive allele.</a:t>
            </a:r>
          </a:p>
          <a:p>
            <a:pPr marL="458787" lvl="1" indent="-4572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800" dirty="0"/>
              <a:t>The frequency of individuals born with PKU corresponds to the </a:t>
            </a:r>
            <a:r>
              <a:rPr lang="en-US" sz="2800" i="1" dirty="0"/>
              <a:t>q</a:t>
            </a:r>
            <a:r>
              <a:rPr lang="en-US" sz="2800" baseline="30000" dirty="0"/>
              <a:t>2</a:t>
            </a:r>
            <a:r>
              <a:rPr lang="en-US" sz="2800" dirty="0"/>
              <a:t> term in the Hardy-Weinberg equation and would equal 0.0001.</a:t>
            </a:r>
          </a:p>
          <a:p>
            <a:pPr marL="8128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/>
              <a:t>The value of </a:t>
            </a:r>
            <a:r>
              <a:rPr lang="en-US" sz="2400" i="1" dirty="0"/>
              <a:t>q</a:t>
            </a:r>
            <a:r>
              <a:rPr lang="en-US" sz="2400" dirty="0"/>
              <a:t> is 0.01.</a:t>
            </a:r>
          </a:p>
          <a:p>
            <a:pPr marL="8128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/>
              <a:t>The frequency of the dominant allele would equal 1 – </a:t>
            </a:r>
            <a:r>
              <a:rPr lang="en-US" sz="2400" i="1" dirty="0"/>
              <a:t>q</a:t>
            </a:r>
            <a:r>
              <a:rPr lang="en-US" sz="2400" dirty="0"/>
              <a:t>, or 0.99.</a:t>
            </a:r>
          </a:p>
          <a:p>
            <a:pPr marL="8128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sz="2400" dirty="0"/>
              <a:t>The frequency of carriers</a:t>
            </a:r>
          </a:p>
          <a:p>
            <a:pPr marL="8128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dirty="0"/>
              <a:t>	= 2</a:t>
            </a:r>
            <a:r>
              <a:rPr lang="en-US" i="1" dirty="0"/>
              <a:t>pq</a:t>
            </a:r>
            <a:endParaRPr lang="en-US" dirty="0"/>
          </a:p>
          <a:p>
            <a:pPr marL="812800" lvl="2" indent="-368300" defTabSz="800100">
              <a:spcAft>
                <a:spcPts val="75"/>
              </a:spcAft>
              <a:buFont typeface="Courier New" pitchFamily="49" charset="0"/>
              <a:buChar char="o"/>
            </a:pPr>
            <a:r>
              <a:rPr lang="en-US" dirty="0"/>
              <a:t>	= 2 </a:t>
            </a:r>
            <a:r>
              <a:rPr lang="en-US" dirty="0">
                <a:sym typeface="Symbol" pitchFamily="84" charset="2"/>
              </a:rPr>
              <a:t></a:t>
            </a:r>
            <a:r>
              <a:rPr lang="en-US" dirty="0"/>
              <a:t> 0.99 </a:t>
            </a:r>
            <a:r>
              <a:rPr lang="en-US" dirty="0">
                <a:sym typeface="Symbol" pitchFamily="84" charset="2"/>
              </a:rPr>
              <a:t></a:t>
            </a:r>
            <a:r>
              <a:rPr lang="en-US" dirty="0"/>
              <a:t> 0.01 = 0.0198 = 1.98% of the U.S. population.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CONNECTION: The Hardy-Weinberg equation is useful in public health science</a:t>
            </a:r>
          </a:p>
        </p:txBody>
      </p:sp>
    </p:spTree>
    <p:extLst>
      <p:ext uri="{BB962C8B-B14F-4D97-AF65-F5344CB8AC3E}">
        <p14:creationId xmlns:p14="http://schemas.microsoft.com/office/powerpoint/2010/main" val="2382166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If the five conditions for the Hardy-Weinberg equilibrium are not met in a population, the population’s gene pool may change. However,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mutations are rare and random and have little effect on the gene pool, and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nonrandom mating may change genotype frequencies but usually has little impact on allele frequencies.</a:t>
            </a:r>
          </a:p>
          <a:p>
            <a:pPr marL="304800" lvl="1" indent="-303213">
              <a:lnSpc>
                <a:spcPct val="95000"/>
              </a:lnSpc>
              <a:spcBef>
                <a:spcPct val="30000"/>
              </a:spcBef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5774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 New Roman" pitchFamily="84" charset="0"/>
              </a:rPr>
              <a:t> MECHANISMS </a:t>
            </a:r>
            <a:br>
              <a:rPr lang="en-US" dirty="0">
                <a:cs typeface="Times New Roman" pitchFamily="84" charset="0"/>
              </a:rPr>
            </a:br>
            <a:r>
              <a:rPr lang="en-US" dirty="0">
                <a:cs typeface="Times New Roman" pitchFamily="84" charset="0"/>
              </a:rPr>
              <a:t>OF MICROEVOLUTION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25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 three main causes of evolutionary change are</a:t>
            </a:r>
          </a:p>
          <a:p>
            <a:pPr marL="812800" lvl="2" indent="-368300">
              <a:buFont typeface="Times New Roman" pitchFamily="84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natural selection,</a:t>
            </a:r>
          </a:p>
          <a:p>
            <a:pPr marL="812800" lvl="2" indent="-368300">
              <a:buFont typeface="Times New Roman" pitchFamily="84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genetic drift, and</a:t>
            </a:r>
          </a:p>
          <a:p>
            <a:pPr marL="812800" lvl="2" indent="-368300">
              <a:buFont typeface="Times New Roman" pitchFamily="84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gene flow.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selection, genetic drift, and gene flow can cause microevolution</a:t>
            </a:r>
          </a:p>
        </p:txBody>
      </p:sp>
    </p:spTree>
    <p:extLst>
      <p:ext uri="{BB962C8B-B14F-4D97-AF65-F5344CB8AC3E}">
        <p14:creationId xmlns:p14="http://schemas.microsoft.com/office/powerpoint/2010/main" val="2678883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1. Natural selection</a:t>
            </a:r>
            <a:endParaRPr lang="en-US" dirty="0">
              <a:cs typeface="Times New Roman" pitchFamily="84" charset="0"/>
            </a:endParaRP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If individuals differ in their survival and reproductive success, natural selection will alter allele frequencies.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Consider the imaginary booby population. Webbed boobies (</a:t>
            </a:r>
            <a:r>
              <a:rPr lang="en-US" sz="2400" i="1" dirty="0" err="1">
                <a:cs typeface="Times New Roman" pitchFamily="84" charset="0"/>
              </a:rPr>
              <a:t>ww</a:t>
            </a:r>
            <a:r>
              <a:rPr lang="en-US" sz="2400" dirty="0">
                <a:cs typeface="Times New Roman" pitchFamily="84" charset="0"/>
              </a:rPr>
              <a:t>) might</a:t>
            </a:r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be more successful at swimming,</a:t>
            </a:r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capture more fish, </a:t>
            </a:r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produce more offspring, and </a:t>
            </a:r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increase the frequency of the </a:t>
            </a:r>
            <a:r>
              <a:rPr lang="en-US" i="1" dirty="0">
                <a:cs typeface="Times New Roman" pitchFamily="84" charset="0"/>
              </a:rPr>
              <a:t>w </a:t>
            </a:r>
            <a:r>
              <a:rPr lang="en-US" dirty="0">
                <a:cs typeface="Times New Roman" pitchFamily="84" charset="0"/>
              </a:rPr>
              <a:t>allele in the gene pool.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1057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Natural selection, genetic drift, and gene flow can cause </a:t>
            </a:r>
            <a:r>
              <a:rPr lang="en-US" dirty="0" smtClean="0"/>
              <a:t>microevolution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2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2. Genetic drift</a:t>
            </a:r>
            <a:endParaRPr lang="en-US" dirty="0">
              <a:cs typeface="Times New Roman" pitchFamily="84" charset="0"/>
            </a:endParaRP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b="1" dirty="0">
                <a:cs typeface="Times New Roman" pitchFamily="84" charset="0"/>
              </a:rPr>
              <a:t>Genetic drift</a:t>
            </a:r>
            <a:r>
              <a:rPr lang="en-US" sz="2400" dirty="0">
                <a:cs typeface="Times New Roman" pitchFamily="84" charset="0"/>
              </a:rPr>
              <a:t> is a change in the gene pool of a population due to chance.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In a small population, chance events may lead to the loss of genetic diversity.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selection, genetic drift, and gene flow can cause microevolution</a:t>
            </a:r>
          </a:p>
        </p:txBody>
      </p:sp>
    </p:spTree>
    <p:extLst>
      <p:ext uri="{BB962C8B-B14F-4D97-AF65-F5344CB8AC3E}">
        <p14:creationId xmlns:p14="http://schemas.microsoft.com/office/powerpoint/2010/main" val="149821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7680960" cy="4724400"/>
          </a:xfrm>
        </p:spPr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During his voyage, Darwin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collected thousands of plants and animals and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noted their characteristics that made them well suited to diverse environments.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sea voyage helped Darwin frame his theory of evolution</a:t>
            </a:r>
          </a:p>
        </p:txBody>
      </p:sp>
      <p:pic>
        <p:nvPicPr>
          <p:cNvPr id="4" name="Picture 48" descr="13_01c_BeagleVoyage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694484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96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2. Genetic drift</a:t>
            </a:r>
            <a:r>
              <a:rPr lang="en-US" sz="2800" dirty="0">
                <a:cs typeface="Times New Roman" pitchFamily="84" charset="0"/>
              </a:rPr>
              <a:t>, </a:t>
            </a:r>
            <a:r>
              <a:rPr lang="en-US" sz="2800" i="1" dirty="0">
                <a:cs typeface="Times New Roman" pitchFamily="84" charset="0"/>
              </a:rPr>
              <a:t>continued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The </a:t>
            </a:r>
            <a:r>
              <a:rPr lang="en-US" sz="2400" b="1" dirty="0">
                <a:cs typeface="Times New Roman" pitchFamily="84" charset="0"/>
              </a:rPr>
              <a:t>bottleneck effect</a:t>
            </a:r>
            <a:r>
              <a:rPr lang="en-US" sz="2400" dirty="0">
                <a:cs typeface="Times New Roman" pitchFamily="84" charset="0"/>
              </a:rPr>
              <a:t> leads to a loss of genetic diversity when a population is greatly reduced.</a:t>
            </a:r>
            <a:endParaRPr lang="en-US" dirty="0">
              <a:cs typeface="Times New Roman" pitchFamily="84" charset="0"/>
            </a:endParaRPr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For example, the greater prairie chicken once numbered in the millions, but was reduced to about 50 birds in Illinois by 1993.</a:t>
            </a:r>
            <a:endParaRPr lang="en-US" dirty="0"/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A survey comparing the DNA of the surviving chickens with DNA extracted from museum specimens dating back to the 1930s showed a loss of 30% of the alleles.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selection, genetic drift, and gene flow can cause microevolution</a:t>
            </a:r>
          </a:p>
        </p:txBody>
      </p:sp>
    </p:spTree>
    <p:extLst>
      <p:ext uri="{BB962C8B-B14F-4D97-AF65-F5344CB8AC3E}">
        <p14:creationId xmlns:p14="http://schemas.microsoft.com/office/powerpoint/2010/main" val="2102649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selection, genetic drift, and gene flow can cause microevolution</a:t>
            </a:r>
          </a:p>
        </p:txBody>
      </p:sp>
      <p:pic>
        <p:nvPicPr>
          <p:cNvPr id="4" name="Picture 2" descr="13_11aBottleneck_3-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92" y="1676400"/>
            <a:ext cx="6400800" cy="493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42646" y="5837664"/>
            <a:ext cx="12969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Original</a:t>
            </a:r>
          </a:p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29000" y="5885411"/>
            <a:ext cx="16906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Bottlenecking</a:t>
            </a:r>
          </a:p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03277" y="5873260"/>
            <a:ext cx="16906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Surviving</a:t>
            </a:r>
          </a:p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11130660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2. Genetic drift</a:t>
            </a:r>
            <a:r>
              <a:rPr lang="en-US" sz="2800" dirty="0">
                <a:cs typeface="Times New Roman" pitchFamily="84" charset="0"/>
              </a:rPr>
              <a:t>, </a:t>
            </a:r>
            <a:r>
              <a:rPr lang="en-US" sz="2800" i="1" dirty="0">
                <a:cs typeface="Times New Roman" pitchFamily="84" charset="0"/>
              </a:rPr>
              <a:t>continued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Genetic drift also results from the </a:t>
            </a:r>
            <a:r>
              <a:rPr lang="en-US" sz="2400" b="1" dirty="0">
                <a:cs typeface="Times New Roman" pitchFamily="84" charset="0"/>
              </a:rPr>
              <a:t>founder effect</a:t>
            </a:r>
            <a:r>
              <a:rPr lang="en-US" sz="2400" dirty="0">
                <a:cs typeface="Times New Roman" pitchFamily="84" charset="0"/>
              </a:rPr>
              <a:t>, when a few individuals colonize a new habitat.</a:t>
            </a:r>
            <a:endParaRPr lang="en-US" dirty="0">
              <a:cs typeface="Times New Roman" pitchFamily="84" charset="0"/>
            </a:endParaRPr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A small group cannot adequately represent the genetic diversity in the ancestral population.</a:t>
            </a:r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The frequency of alleles will therefore be different between the old and new populations.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selection, genetic drift, and gene flow can cause microevolution</a:t>
            </a:r>
          </a:p>
        </p:txBody>
      </p:sp>
    </p:spTree>
    <p:extLst>
      <p:ext uri="{BB962C8B-B14F-4D97-AF65-F5344CB8AC3E}">
        <p14:creationId xmlns:p14="http://schemas.microsoft.com/office/powerpoint/2010/main" val="1397393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Gene flow</a:t>
            </a:r>
            <a:endParaRPr lang="en-US" dirty="0">
              <a:cs typeface="Times New Roman" pitchFamily="84" charset="0"/>
            </a:endParaRP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is the movement of individuals or gametes/spores between populations and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can alter allele frequencies in a population.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To counteract the lack of genetic diversity in the remaining Illinois greater prairie chickens,</a:t>
            </a:r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researchers added 271 birds from neighboring states to the Illinois populations, which</a:t>
            </a:r>
          </a:p>
          <a:p>
            <a:pPr marL="13462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successfully introduced new alleles.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selection, genetic drift, and gene flow can cause microevolution</a:t>
            </a:r>
          </a:p>
        </p:txBody>
      </p:sp>
    </p:spTree>
    <p:extLst>
      <p:ext uri="{BB962C8B-B14F-4D97-AF65-F5344CB8AC3E}">
        <p14:creationId xmlns:p14="http://schemas.microsoft.com/office/powerpoint/2010/main" val="478819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 defTabSz="8001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Genetic drift, gene flow, and mutations could each result in microevolution, but only by chance could these events improve a population’s fit to its environment.</a:t>
            </a:r>
          </a:p>
          <a:p>
            <a:pPr marL="458787" lvl="1" indent="-457200" defTabSz="8001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Natural selection is a blend of</a:t>
            </a:r>
          </a:p>
          <a:p>
            <a:pPr marL="812800" lvl="2" indent="-368300" defTabSz="8001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chance and</a:t>
            </a:r>
          </a:p>
          <a:p>
            <a:pPr marL="812800" lvl="2" indent="-368300" defTabSz="8001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sorting.</a:t>
            </a:r>
          </a:p>
          <a:p>
            <a:pPr marL="458787" lvl="1" indent="-457200" defTabSz="8001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Because of this sorting, only natural selection consistently leads to adaptive evolution.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selection, genetic drift, and gene flow can cause microevolution</a:t>
            </a:r>
          </a:p>
        </p:txBody>
      </p:sp>
    </p:spTree>
    <p:extLst>
      <p:ext uri="{BB962C8B-B14F-4D97-AF65-F5344CB8AC3E}">
        <p14:creationId xmlns:p14="http://schemas.microsoft.com/office/powerpoint/2010/main" val="37664982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260851"/>
            <a:ext cx="7680960" cy="4724400"/>
          </a:xfrm>
        </p:spPr>
        <p:txBody>
          <a:bodyPr/>
          <a:lstStyle/>
          <a:p>
            <a:pPr marL="458787" lvl="1" indent="-457200" defTabSz="8001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An individual’s </a:t>
            </a:r>
            <a:r>
              <a:rPr lang="en-US" sz="2800" b="1" dirty="0">
                <a:cs typeface="Times New Roman" pitchFamily="84" charset="0"/>
              </a:rPr>
              <a:t>relative fitness </a:t>
            </a:r>
            <a:r>
              <a:rPr lang="en-US" sz="2800" dirty="0">
                <a:cs typeface="Times New Roman" pitchFamily="84" charset="0"/>
              </a:rPr>
              <a:t>is the contribution it makes to the gene pool of the next generation relative to the contribution of other individuals.</a:t>
            </a:r>
          </a:p>
          <a:p>
            <a:pPr marL="458787" lvl="1" indent="-457200" defTabSz="8001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 fittest individuals are those that</a:t>
            </a:r>
          </a:p>
          <a:p>
            <a:pPr marL="812800" lvl="2" indent="-368300" defTabSz="8001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produce the largest number of viable, fertile offspring and</a:t>
            </a:r>
          </a:p>
          <a:p>
            <a:pPr marL="812800" lvl="2" indent="-368300" defTabSz="8001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pass on the most genes to the next generation.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selection, genetic drift, and gene flow can cause microevolution</a:t>
            </a:r>
          </a:p>
        </p:txBody>
      </p:sp>
      <p:pic>
        <p:nvPicPr>
          <p:cNvPr id="4" name="Picture 4" descr="13_12Cheetah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37085"/>
            <a:ext cx="3932238" cy="212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569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Natural selection can affect the distribution of phenotypes in a population.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b="1" dirty="0">
                <a:cs typeface="Times New Roman" pitchFamily="84" charset="0"/>
              </a:rPr>
              <a:t>Stabilizing selection </a:t>
            </a:r>
            <a:r>
              <a:rPr lang="en-US" sz="2400" dirty="0">
                <a:cs typeface="Times New Roman" pitchFamily="84" charset="0"/>
              </a:rPr>
              <a:t>favors intermediate phenotypes, acting against extreme phenotypes</a:t>
            </a:r>
            <a:r>
              <a:rPr lang="en-US" sz="2400" dirty="0"/>
              <a:t>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b="1" dirty="0">
                <a:cs typeface="Times New Roman" pitchFamily="84" charset="0"/>
              </a:rPr>
              <a:t>Directional selection</a:t>
            </a:r>
            <a:r>
              <a:rPr lang="en-US" sz="2400" dirty="0">
                <a:cs typeface="Times New Roman" pitchFamily="84" charset="0"/>
              </a:rPr>
              <a:t> acts against individuals at </a:t>
            </a:r>
            <a:r>
              <a:rPr lang="en-US" sz="2400" i="1" dirty="0">
                <a:cs typeface="Times New Roman" pitchFamily="84" charset="0"/>
              </a:rPr>
              <a:t>one</a:t>
            </a:r>
            <a:r>
              <a:rPr lang="en-US" sz="2400" dirty="0">
                <a:cs typeface="Times New Roman" pitchFamily="84" charset="0"/>
              </a:rPr>
              <a:t> of the phenotypic extremes.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b="1" dirty="0">
                <a:cs typeface="Times New Roman" pitchFamily="84" charset="0"/>
              </a:rPr>
              <a:t>Disruptive selection</a:t>
            </a:r>
            <a:r>
              <a:rPr lang="en-US" sz="2400" dirty="0">
                <a:cs typeface="Times New Roman" pitchFamily="84" charset="0"/>
              </a:rPr>
              <a:t> favors individuals at </a:t>
            </a:r>
            <a:r>
              <a:rPr lang="en-US" sz="2400" i="1" dirty="0">
                <a:cs typeface="Times New Roman" pitchFamily="84" charset="0"/>
              </a:rPr>
              <a:t>both</a:t>
            </a:r>
            <a:r>
              <a:rPr lang="en-US" sz="2400" dirty="0">
                <a:cs typeface="Times New Roman" pitchFamily="84" charset="0"/>
              </a:rPr>
              <a:t> extremes of the phenotypic range.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 can alter variation in a population in three ways</a:t>
            </a:r>
          </a:p>
        </p:txBody>
      </p:sp>
    </p:spTree>
    <p:extLst>
      <p:ext uri="{BB962C8B-B14F-4D97-AF65-F5344CB8AC3E}">
        <p14:creationId xmlns:p14="http://schemas.microsoft.com/office/powerpoint/2010/main" val="111040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15" descr="13_13NatSelectPhenotyp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52425"/>
            <a:ext cx="8548687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3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152400" y="50800"/>
            <a:ext cx="1981200" cy="304800"/>
          </a:xfrm>
          <a:ln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13.13</a:t>
            </a:r>
          </a:p>
        </p:txBody>
      </p:sp>
      <p:sp>
        <p:nvSpPr>
          <p:cNvPr id="604164" name="Text Box 3"/>
          <p:cNvSpPr txBox="1">
            <a:spLocks noChangeArrowheads="1"/>
          </p:cNvSpPr>
          <p:nvPr/>
        </p:nvSpPr>
        <p:spPr bwMode="auto">
          <a:xfrm>
            <a:off x="314325" y="2935288"/>
            <a:ext cx="11699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/>
              <a:t>Original</a:t>
            </a:r>
          </a:p>
          <a:p>
            <a:pPr>
              <a:lnSpc>
                <a:spcPct val="80000"/>
              </a:lnSpc>
            </a:pPr>
            <a:r>
              <a:rPr lang="en-US" sz="1800" b="1"/>
              <a:t>population</a:t>
            </a:r>
          </a:p>
        </p:txBody>
      </p:sp>
      <p:sp>
        <p:nvSpPr>
          <p:cNvPr id="604165" name="Text Box 3"/>
          <p:cNvSpPr txBox="1">
            <a:spLocks noChangeArrowheads="1"/>
          </p:cNvSpPr>
          <p:nvPr/>
        </p:nvSpPr>
        <p:spPr bwMode="auto">
          <a:xfrm>
            <a:off x="1685925" y="2928938"/>
            <a:ext cx="11699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 dirty="0"/>
              <a:t>Evolved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population</a:t>
            </a:r>
          </a:p>
        </p:txBody>
      </p:sp>
      <p:sp>
        <p:nvSpPr>
          <p:cNvPr id="604166" name="Text Box 3"/>
          <p:cNvSpPr txBox="1">
            <a:spLocks noChangeArrowheads="1"/>
          </p:cNvSpPr>
          <p:nvPr/>
        </p:nvSpPr>
        <p:spPr bwMode="auto">
          <a:xfrm>
            <a:off x="3825875" y="2814638"/>
            <a:ext cx="15319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 b="1"/>
              <a:t>Phenotypes</a:t>
            </a:r>
          </a:p>
          <a:p>
            <a:pPr algn="ctr">
              <a:lnSpc>
                <a:spcPct val="80000"/>
              </a:lnSpc>
            </a:pPr>
            <a:r>
              <a:rPr lang="en-US" sz="1800" b="1"/>
              <a:t>(fur color)</a:t>
            </a:r>
          </a:p>
        </p:txBody>
      </p:sp>
      <p:sp>
        <p:nvSpPr>
          <p:cNvPr id="604167" name="Text Box 3"/>
          <p:cNvSpPr txBox="1">
            <a:spLocks noChangeArrowheads="1"/>
          </p:cNvSpPr>
          <p:nvPr/>
        </p:nvSpPr>
        <p:spPr bwMode="auto">
          <a:xfrm rot="-5400000">
            <a:off x="2254250" y="906463"/>
            <a:ext cx="15636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Frequency of</a:t>
            </a:r>
          </a:p>
          <a:p>
            <a:pPr>
              <a:lnSpc>
                <a:spcPct val="90000"/>
              </a:lnSpc>
            </a:pPr>
            <a:r>
              <a:rPr lang="en-US" sz="1800" b="1"/>
              <a:t>individuals</a:t>
            </a:r>
          </a:p>
        </p:txBody>
      </p:sp>
      <p:sp>
        <p:nvSpPr>
          <p:cNvPr id="604168" name="Text Box 3"/>
          <p:cNvSpPr txBox="1">
            <a:spLocks noChangeArrowheads="1"/>
          </p:cNvSpPr>
          <p:nvPr/>
        </p:nvSpPr>
        <p:spPr bwMode="auto">
          <a:xfrm>
            <a:off x="6035675" y="515938"/>
            <a:ext cx="15319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/>
              <a:t>Original</a:t>
            </a:r>
          </a:p>
          <a:p>
            <a:pPr>
              <a:lnSpc>
                <a:spcPct val="80000"/>
              </a:lnSpc>
            </a:pPr>
            <a:r>
              <a:rPr lang="en-US" sz="1800" b="1"/>
              <a:t>population</a:t>
            </a:r>
          </a:p>
        </p:txBody>
      </p:sp>
      <p:sp>
        <p:nvSpPr>
          <p:cNvPr id="604169" name="Line 9"/>
          <p:cNvSpPr>
            <a:spLocks noChangeShapeType="1"/>
          </p:cNvSpPr>
          <p:nvPr/>
        </p:nvSpPr>
        <p:spPr bwMode="auto">
          <a:xfrm flipV="1">
            <a:off x="4851400" y="609600"/>
            <a:ext cx="114300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0" name="Text Box 3"/>
          <p:cNvSpPr txBox="1">
            <a:spLocks noChangeArrowheads="1"/>
          </p:cNvSpPr>
          <p:nvPr/>
        </p:nvSpPr>
        <p:spPr bwMode="auto">
          <a:xfrm>
            <a:off x="504825" y="6084888"/>
            <a:ext cx="23764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/>
              <a:t>Stabilizing selection</a:t>
            </a:r>
          </a:p>
        </p:txBody>
      </p:sp>
      <p:sp>
        <p:nvSpPr>
          <p:cNvPr id="604171" name="Text Box 3"/>
          <p:cNvSpPr txBox="1">
            <a:spLocks noChangeArrowheads="1"/>
          </p:cNvSpPr>
          <p:nvPr/>
        </p:nvSpPr>
        <p:spPr bwMode="auto">
          <a:xfrm>
            <a:off x="3438525" y="6084888"/>
            <a:ext cx="23764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/>
              <a:t>Directional selection</a:t>
            </a:r>
          </a:p>
        </p:txBody>
      </p:sp>
      <p:sp>
        <p:nvSpPr>
          <p:cNvPr id="604172" name="Text Box 3"/>
          <p:cNvSpPr txBox="1">
            <a:spLocks noChangeArrowheads="1"/>
          </p:cNvSpPr>
          <p:nvPr/>
        </p:nvSpPr>
        <p:spPr bwMode="auto">
          <a:xfrm>
            <a:off x="6461125" y="6084888"/>
            <a:ext cx="23764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/>
              <a:t>Disruptive selection</a:t>
            </a:r>
          </a:p>
        </p:txBody>
      </p:sp>
      <p:sp>
        <p:nvSpPr>
          <p:cNvPr id="604173" name="Line 13"/>
          <p:cNvSpPr>
            <a:spLocks noChangeShapeType="1"/>
          </p:cNvSpPr>
          <p:nvPr/>
        </p:nvSpPr>
        <p:spPr bwMode="auto">
          <a:xfrm>
            <a:off x="977900" y="3359150"/>
            <a:ext cx="336550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4" name="Line 14"/>
          <p:cNvSpPr>
            <a:spLocks noChangeShapeType="1"/>
          </p:cNvSpPr>
          <p:nvPr/>
        </p:nvSpPr>
        <p:spPr bwMode="auto">
          <a:xfrm flipV="1">
            <a:off x="1695450" y="3365500"/>
            <a:ext cx="22225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0039" y="3083535"/>
            <a:ext cx="11699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Original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671639" y="3077185"/>
            <a:ext cx="11699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Evolved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811589" y="2962885"/>
            <a:ext cx="15319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Phenotypes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(fur color)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 rot="16200000">
            <a:off x="2239964" y="1054710"/>
            <a:ext cx="15636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Frequency of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individuals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021389" y="664185"/>
            <a:ext cx="15319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Original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4837114" y="757847"/>
            <a:ext cx="114300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90539" y="6233135"/>
            <a:ext cx="23764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Stabilizing selection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424239" y="6233135"/>
            <a:ext cx="23764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Directional selection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446839" y="6233135"/>
            <a:ext cx="23764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Disruptive selection</a:t>
            </a:r>
          </a:p>
        </p:txBody>
      </p:sp>
    </p:spTree>
    <p:extLst>
      <p:ext uri="{BB962C8B-B14F-4D97-AF65-F5344CB8AC3E}">
        <p14:creationId xmlns:p14="http://schemas.microsoft.com/office/powerpoint/2010/main" val="554488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895064"/>
            <a:ext cx="6019800" cy="4724400"/>
          </a:xfrm>
        </p:spPr>
        <p:txBody>
          <a:bodyPr>
            <a:normAutofit fontScale="92500" lnSpcReduction="10000"/>
          </a:bodyPr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b="1" dirty="0">
                <a:cs typeface="Times New Roman" pitchFamily="84" charset="0"/>
              </a:rPr>
              <a:t>Sexual selection</a:t>
            </a:r>
          </a:p>
          <a:p>
            <a:pPr marL="8255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is a form of natural selection </a:t>
            </a:r>
          </a:p>
          <a:p>
            <a:pPr marL="8255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in which individuals with certain characteristics are more likely than other individuals to obtain mates.</a:t>
            </a:r>
          </a:p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In many animal species, males and females show distinctly different appearances, called </a:t>
            </a:r>
            <a:r>
              <a:rPr lang="en-US" sz="2800" b="1" dirty="0">
                <a:cs typeface="Times New Roman" pitchFamily="84" charset="0"/>
              </a:rPr>
              <a:t>sexual dimorphism</a:t>
            </a:r>
            <a:r>
              <a:rPr lang="en-US" sz="2800" dirty="0">
                <a:cs typeface="Times New Roman" pitchFamily="84" charset="0"/>
              </a:rPr>
              <a:t>.</a:t>
            </a:r>
            <a:endParaRPr lang="en-US" sz="2800" i="1" dirty="0">
              <a:cs typeface="Times New Roman" pitchFamily="84" charset="0"/>
            </a:endParaRPr>
          </a:p>
          <a:p>
            <a:pPr marL="458787" lvl="1" indent="-457200">
              <a:buFont typeface="Courier New" pitchFamily="49" charset="0"/>
              <a:buChar char="o"/>
            </a:pPr>
            <a:r>
              <a:rPr lang="en-US" sz="2800" i="1" dirty="0" err="1">
                <a:cs typeface="Times New Roman" pitchFamily="84" charset="0"/>
              </a:rPr>
              <a:t>Intrasexual</a:t>
            </a:r>
            <a:r>
              <a:rPr lang="en-US" sz="2800" i="1" dirty="0">
                <a:cs typeface="Times New Roman" pitchFamily="84" charset="0"/>
              </a:rPr>
              <a:t> selection </a:t>
            </a:r>
            <a:r>
              <a:rPr lang="en-US" sz="2800" dirty="0">
                <a:cs typeface="Times New Roman" pitchFamily="84" charset="0"/>
              </a:rPr>
              <a:t>(within the same sex) involves competition for mates, usually by males.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6297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Sexual selection may lead to phenotypic differences between males and females</a:t>
            </a:r>
          </a:p>
        </p:txBody>
      </p:sp>
      <p:pic>
        <p:nvPicPr>
          <p:cNvPr id="4" name="Picture 4" descr="13_14aSexDimorphism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27" y="1524000"/>
            <a:ext cx="30656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3_14bMaleElkContest-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27" y="4267199"/>
            <a:ext cx="3093973" cy="243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52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In </a:t>
            </a:r>
            <a:r>
              <a:rPr lang="en-US" sz="2800" i="1" dirty="0">
                <a:cs typeface="Times New Roman" pitchFamily="84" charset="0"/>
              </a:rPr>
              <a:t>intersexual selection </a:t>
            </a:r>
            <a:r>
              <a:rPr lang="en-US" sz="2800" dirty="0">
                <a:cs typeface="Times New Roman" pitchFamily="84" charset="0"/>
              </a:rPr>
              <a:t>(between sexes) or </a:t>
            </a:r>
            <a:r>
              <a:rPr lang="en-US" sz="2800" i="1" dirty="0">
                <a:cs typeface="Times New Roman" pitchFamily="84" charset="0"/>
              </a:rPr>
              <a:t>mate choice</a:t>
            </a:r>
            <a:r>
              <a:rPr lang="en-US" sz="2800" dirty="0">
                <a:cs typeface="Times New Roman" pitchFamily="84" charset="0"/>
              </a:rPr>
              <a:t>, individuals of one sex (usually females)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are choosy in picking their mates and</a:t>
            </a:r>
          </a:p>
          <a:p>
            <a:pPr marL="8128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often select flashy or colorful mates.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Sexual selection may lead to phenotypic differences between males and females</a:t>
            </a:r>
          </a:p>
        </p:txBody>
      </p:sp>
      <p:pic>
        <p:nvPicPr>
          <p:cNvPr id="4" name="Picture 5" descr="13_14cMaleGrayTreeFrog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4989513" cy="331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6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8787" lvl="1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In 1859, Darwin published </a:t>
            </a:r>
            <a:r>
              <a:rPr lang="en-US" sz="2800" i="1" dirty="0">
                <a:cs typeface="Times New Roman" pitchFamily="84" charset="0"/>
              </a:rPr>
              <a:t>On the Origin of Species by Means of Natural Selection</a:t>
            </a:r>
            <a:r>
              <a:rPr lang="en-US" sz="2800" dirty="0">
                <a:cs typeface="Times New Roman" pitchFamily="84" charset="0"/>
              </a:rPr>
              <a:t>,</a:t>
            </a:r>
          </a:p>
          <a:p>
            <a:pPr marL="812800" lvl="2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presenting a strong, logical explanation of </a:t>
            </a:r>
            <a:r>
              <a:rPr lang="en-US" sz="2400" i="1" dirty="0">
                <a:solidFill>
                  <a:srgbClr val="FFFF00"/>
                </a:solidFill>
                <a:cs typeface="Times New Roman" pitchFamily="84" charset="0"/>
              </a:rPr>
              <a:t>descent with modification</a:t>
            </a:r>
            <a:r>
              <a:rPr lang="en-US" sz="2400" i="1" dirty="0">
                <a:cs typeface="Times New Roman" pitchFamily="84" charset="0"/>
              </a:rPr>
              <a:t>, </a:t>
            </a:r>
            <a:r>
              <a:rPr lang="en-US" sz="2400" dirty="0">
                <a:cs typeface="Times New Roman" pitchFamily="84" charset="0"/>
              </a:rPr>
              <a:t>evolution by the mechanism of </a:t>
            </a:r>
            <a:r>
              <a:rPr lang="en-US" sz="2400" dirty="0">
                <a:solidFill>
                  <a:srgbClr val="FFFF00"/>
                </a:solidFill>
                <a:cs typeface="Times New Roman" pitchFamily="84" charset="0"/>
              </a:rPr>
              <a:t>natural selection</a:t>
            </a:r>
            <a:r>
              <a:rPr lang="en-US" sz="2400" dirty="0">
                <a:cs typeface="Times New Roman" pitchFamily="84" charset="0"/>
              </a:rPr>
              <a:t>, and</a:t>
            </a:r>
          </a:p>
          <a:p>
            <a:pPr marL="812800" lvl="2" indent="-3683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noting that as organisms spread into various habitats over millions of years, they accumulated diverse </a:t>
            </a:r>
            <a:r>
              <a:rPr lang="en-US" sz="2400" b="1" dirty="0">
                <a:cs typeface="Times New Roman" pitchFamily="84" charset="0"/>
              </a:rPr>
              <a:t>adaptations</a:t>
            </a:r>
            <a:r>
              <a:rPr lang="en-US" sz="2400" dirty="0">
                <a:cs typeface="Times New Roman" pitchFamily="84" charset="0"/>
              </a:rPr>
              <a:t> that fit them to specific ways of life in these new environments.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sea voyage helped Darwin frame his theory of evolution</a:t>
            </a:r>
          </a:p>
        </p:txBody>
      </p:sp>
    </p:spTree>
    <p:extLst>
      <p:ext uri="{BB962C8B-B14F-4D97-AF65-F5344CB8AC3E}">
        <p14:creationId xmlns:p14="http://schemas.microsoft.com/office/powerpoint/2010/main" val="27289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586" y="1524000"/>
            <a:ext cx="5946652" cy="5257800"/>
          </a:xfrm>
        </p:spPr>
        <p:txBody>
          <a:bodyPr/>
          <a:lstStyle/>
          <a:p>
            <a:pPr marL="571500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 excessive use of antibiotics is leading to the evolution of antibiotic-resistant bacteria.</a:t>
            </a:r>
          </a:p>
          <a:p>
            <a:pPr marL="571500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As a result, natural selection is favoring bacteria that are naturally resistant to antibiotics.</a:t>
            </a:r>
          </a:p>
          <a:p>
            <a:pPr marL="9271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Natural selection for antibiotic resistance is particularly strong in hospitals.</a:t>
            </a:r>
          </a:p>
          <a:p>
            <a:pPr marL="9271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Methicillin-resistant (MRSA) bacteria can cause “flesh-eating disease” and potentially fatal infections.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62974" cy="1066800"/>
          </a:xfrm>
        </p:spPr>
        <p:txBody>
          <a:bodyPr>
            <a:noAutofit/>
          </a:bodyPr>
          <a:lstStyle/>
          <a:p>
            <a:r>
              <a:rPr lang="en-US" sz="3200" dirty="0"/>
              <a:t>EVOLUTION CONNECTION: The evolution of antibiotic resistance in bacteria is a serious public health concern</a:t>
            </a:r>
          </a:p>
        </p:txBody>
      </p:sp>
      <p:pic>
        <p:nvPicPr>
          <p:cNvPr id="4" name="Picture 5" descr="13_15MRSA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7" y="4520045"/>
            <a:ext cx="3179763" cy="23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185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71500" lvl="1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What prevents natural selection from eliminating unfavorable genotypes?</a:t>
            </a:r>
          </a:p>
          <a:p>
            <a:pPr marL="927100" lvl="2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In diploid organisms, recessive alleles are usually not subject to natural selection in heterozygotes.</a:t>
            </a:r>
          </a:p>
          <a:p>
            <a:pPr marL="927100" lvl="2" indent="-368300">
              <a:buFont typeface="Courier New" pitchFamily="49" charset="0"/>
              <a:buChar char="o"/>
            </a:pPr>
            <a:r>
              <a:rPr lang="en-US" sz="2400" b="1" dirty="0">
                <a:cs typeface="Times New Roman" pitchFamily="84" charset="0"/>
              </a:rPr>
              <a:t>Balancing selection </a:t>
            </a:r>
            <a:r>
              <a:rPr lang="en-US" sz="2400" dirty="0">
                <a:cs typeface="Times New Roman" pitchFamily="84" charset="0"/>
              </a:rPr>
              <a:t>maintains stable frequencies of two or more phenotypes in a population.</a:t>
            </a:r>
          </a:p>
          <a:p>
            <a:pPr marL="1460500" lvl="3" indent="-381000">
              <a:buFont typeface="Courier New" pitchFamily="49" charset="0"/>
              <a:buChar char="o"/>
            </a:pPr>
            <a:r>
              <a:rPr lang="en-US" dirty="0">
                <a:cs typeface="Times New Roman" pitchFamily="84" charset="0"/>
              </a:rPr>
              <a:t>In </a:t>
            </a:r>
            <a:r>
              <a:rPr lang="en-US" b="1" dirty="0">
                <a:cs typeface="Times New Roman" pitchFamily="84" charset="0"/>
              </a:rPr>
              <a:t>heterozygote advantage</a:t>
            </a:r>
            <a:r>
              <a:rPr lang="en-US" dirty="0">
                <a:cs typeface="Times New Roman" pitchFamily="84" charset="0"/>
              </a:rPr>
              <a:t>, heterozygotes have greater reproductive success than homozygotes.</a:t>
            </a:r>
          </a:p>
          <a:p>
            <a:pPr marL="1460500" lvl="3" indent="-381000">
              <a:buFont typeface="Courier New" pitchFamily="49" charset="0"/>
              <a:buChar char="o"/>
            </a:pPr>
            <a:r>
              <a:rPr lang="en-US" b="1" dirty="0">
                <a:cs typeface="Times New Roman" pitchFamily="84" charset="0"/>
              </a:rPr>
              <a:t>Frequency-dependent selection </a:t>
            </a:r>
            <a:r>
              <a:rPr lang="en-US" dirty="0">
                <a:cs typeface="Times New Roman" pitchFamily="84" charset="0"/>
              </a:rPr>
              <a:t>is a type of balancing selection that maintains two different phenotypes in a population.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Diploidy</a:t>
            </a:r>
            <a:r>
              <a:rPr lang="en-US" dirty="0"/>
              <a:t> and balancing selection preserve genetic variation</a:t>
            </a:r>
          </a:p>
        </p:txBody>
      </p:sp>
    </p:spTree>
    <p:extLst>
      <p:ext uri="{BB962C8B-B14F-4D97-AF65-F5344CB8AC3E}">
        <p14:creationId xmlns:p14="http://schemas.microsoft.com/office/powerpoint/2010/main" val="31642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13_16FreqDependSelect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379413"/>
            <a:ext cx="6956425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81375" y="839788"/>
            <a:ext cx="20843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“Left-mouthed”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24225" y="2249488"/>
            <a:ext cx="20843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“Right-mouthed”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067300" y="971550"/>
            <a:ext cx="412750" cy="260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5187950" y="2165350"/>
            <a:ext cx="171450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-98425" y="3443288"/>
            <a:ext cx="28781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Frequency of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“left-mouthed” individuals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30625" y="6027738"/>
            <a:ext cx="13350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Sample year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30425" y="5710238"/>
            <a:ext cx="5476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1981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70175" y="5710238"/>
            <a:ext cx="3508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Lucida Grande" pitchFamily="84" charset="0"/>
              </a:rPr>
              <a:t>ʼ</a:t>
            </a:r>
            <a:r>
              <a:rPr lang="en-US" sz="1800" b="1">
                <a:solidFill>
                  <a:schemeClr val="bg1"/>
                </a:solidFill>
              </a:rPr>
              <a:t>82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21025" y="5710238"/>
            <a:ext cx="3508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Lucida Grande" pitchFamily="84" charset="0"/>
              </a:rPr>
              <a:t>ʼ</a:t>
            </a:r>
            <a:r>
              <a:rPr lang="en-US" sz="1800" b="1">
                <a:solidFill>
                  <a:schemeClr val="bg1"/>
                </a:solidFill>
              </a:rPr>
              <a:t>83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65525" y="5710238"/>
            <a:ext cx="3508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Lucida Grande" pitchFamily="84" charset="0"/>
              </a:rPr>
              <a:t>ʼ</a:t>
            </a:r>
            <a:r>
              <a:rPr lang="en-US" sz="1800" b="1">
                <a:solidFill>
                  <a:schemeClr val="bg1"/>
                </a:solidFill>
              </a:rPr>
              <a:t>84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016375" y="5710238"/>
            <a:ext cx="3508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Lucida Grande" pitchFamily="84" charset="0"/>
              </a:rPr>
              <a:t>ʼ</a:t>
            </a:r>
            <a:r>
              <a:rPr lang="en-US" sz="1800" b="1">
                <a:solidFill>
                  <a:schemeClr val="bg1"/>
                </a:solidFill>
              </a:rPr>
              <a:t>85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473575" y="5710238"/>
            <a:ext cx="3508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Lucida Grande" pitchFamily="84" charset="0"/>
              </a:rPr>
              <a:t>ʼ</a:t>
            </a:r>
            <a:r>
              <a:rPr lang="en-US" sz="1800" b="1">
                <a:solidFill>
                  <a:schemeClr val="bg1"/>
                </a:solidFill>
              </a:rPr>
              <a:t>86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918075" y="5710238"/>
            <a:ext cx="3508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Lucida Grande" pitchFamily="84" charset="0"/>
              </a:rPr>
              <a:t>ʼ</a:t>
            </a:r>
            <a:r>
              <a:rPr lang="en-US" sz="1800" b="1">
                <a:solidFill>
                  <a:schemeClr val="bg1"/>
                </a:solidFill>
              </a:rPr>
              <a:t>87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68925" y="5710238"/>
            <a:ext cx="3508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Lucida Grande" pitchFamily="84" charset="0"/>
              </a:rPr>
              <a:t>ʼ</a:t>
            </a:r>
            <a:r>
              <a:rPr lang="en-US" sz="1800" b="1">
                <a:solidFill>
                  <a:schemeClr val="bg1"/>
                </a:solidFill>
              </a:rPr>
              <a:t>88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813425" y="5710238"/>
            <a:ext cx="3508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Lucida Grande" pitchFamily="84" charset="0"/>
              </a:rPr>
              <a:t>ʼ</a:t>
            </a:r>
            <a:r>
              <a:rPr lang="en-US" sz="1800" b="1">
                <a:solidFill>
                  <a:schemeClr val="bg1"/>
                </a:solidFill>
              </a:rPr>
              <a:t>89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264275" y="5710238"/>
            <a:ext cx="3508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Lucida Grande" pitchFamily="84" charset="0"/>
              </a:rPr>
              <a:t>ʼ</a:t>
            </a:r>
            <a:r>
              <a:rPr lang="en-US" sz="1800" b="1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889125" y="5519738"/>
            <a:ext cx="1666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692275" y="3582988"/>
            <a:ext cx="3190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698625" y="1722438"/>
            <a:ext cx="3190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447876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04800" lvl="1" indent="-303213">
              <a:buFont typeface="Wingdings" pitchFamily="84" charset="2"/>
              <a:buChar char="§"/>
            </a:pPr>
            <a:r>
              <a:rPr lang="en-US" sz="2800" dirty="0">
                <a:cs typeface="Times New Roman" pitchFamily="84" charset="0"/>
              </a:rPr>
              <a:t>The evolution of organisms is constrained.</a:t>
            </a:r>
          </a:p>
          <a:p>
            <a:pPr marL="812800" lvl="2" indent="-368300">
              <a:buNone/>
            </a:pPr>
            <a:r>
              <a:rPr lang="en-US" sz="2400" dirty="0">
                <a:solidFill>
                  <a:srgbClr val="A8002A"/>
                </a:solidFill>
                <a:cs typeface="Times New Roman" pitchFamily="84" charset="0"/>
              </a:rPr>
              <a:t>1.</a:t>
            </a:r>
            <a:r>
              <a:rPr lang="en-US" sz="2400" i="1" dirty="0">
                <a:cs typeface="Times New Roman" pitchFamily="84" charset="0"/>
              </a:rPr>
              <a:t> Selection can act only on existing variations</a:t>
            </a:r>
            <a:r>
              <a:rPr lang="en-US" sz="2400" dirty="0">
                <a:cs typeface="Times New Roman" pitchFamily="84" charset="0"/>
              </a:rPr>
              <a:t>. New, advantageous alleles do not arise on demand.</a:t>
            </a:r>
          </a:p>
          <a:p>
            <a:pPr marL="812800" lvl="2" indent="-368300">
              <a:buNone/>
            </a:pPr>
            <a:r>
              <a:rPr lang="en-US" sz="2400" dirty="0">
                <a:solidFill>
                  <a:srgbClr val="A8002A"/>
                </a:solidFill>
                <a:cs typeface="Times New Roman" pitchFamily="84" charset="0"/>
              </a:rPr>
              <a:t>2.</a:t>
            </a:r>
            <a:r>
              <a:rPr lang="en-US" sz="2400" i="1" dirty="0">
                <a:cs typeface="Times New Roman" pitchFamily="84" charset="0"/>
              </a:rPr>
              <a:t> Evolution is limited by historical constraints</a:t>
            </a:r>
            <a:r>
              <a:rPr lang="en-US" sz="2400" dirty="0">
                <a:cs typeface="Times New Roman" pitchFamily="84" charset="0"/>
              </a:rPr>
              <a:t>. Evolution co-opts existing structures and adapts them to new situations.</a:t>
            </a:r>
          </a:p>
          <a:p>
            <a:pPr marL="812800" lvl="2" indent="-368300">
              <a:buNone/>
            </a:pPr>
            <a:r>
              <a:rPr lang="en-US" sz="2400" dirty="0">
                <a:solidFill>
                  <a:srgbClr val="A8002A"/>
                </a:solidFill>
                <a:cs typeface="Times New Roman" pitchFamily="84" charset="0"/>
              </a:rPr>
              <a:t>3.</a:t>
            </a:r>
            <a:r>
              <a:rPr lang="en-US" sz="2400" i="1" dirty="0">
                <a:cs typeface="Times New Roman" pitchFamily="84" charset="0"/>
              </a:rPr>
              <a:t> Adaptations are often compromises</a:t>
            </a:r>
            <a:r>
              <a:rPr lang="en-US" sz="2400" dirty="0">
                <a:cs typeface="Times New Roman" pitchFamily="84" charset="0"/>
              </a:rPr>
              <a:t>. The same structure often performs many functions.</a:t>
            </a:r>
          </a:p>
          <a:p>
            <a:pPr marL="812800" lvl="2" indent="-368300">
              <a:buNone/>
            </a:pPr>
            <a:r>
              <a:rPr lang="en-US" sz="2400" dirty="0">
                <a:solidFill>
                  <a:srgbClr val="A8002A"/>
                </a:solidFill>
                <a:cs typeface="Times New Roman" pitchFamily="84" charset="0"/>
              </a:rPr>
              <a:t>4.</a:t>
            </a:r>
            <a:r>
              <a:rPr lang="en-US" sz="2400" i="1" dirty="0">
                <a:cs typeface="Times New Roman" pitchFamily="84" charset="0"/>
              </a:rPr>
              <a:t> Chance, natural selection, and the environment interact</a:t>
            </a:r>
            <a:r>
              <a:rPr lang="en-US" sz="2400" dirty="0">
                <a:cs typeface="Times New Roman" pitchFamily="84" charset="0"/>
              </a:rPr>
              <a:t>. Environments often change unpredictably.</a:t>
            </a:r>
            <a:endParaRPr lang="en-US" dirty="0">
              <a:cs typeface="Times New Roman" pitchFamily="8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selection cannot fashion perfect organisms</a:t>
            </a:r>
          </a:p>
        </p:txBody>
      </p:sp>
    </p:spTree>
    <p:extLst>
      <p:ext uri="{BB962C8B-B14F-4D97-AF65-F5344CB8AC3E}">
        <p14:creationId xmlns:p14="http://schemas.microsoft.com/office/powerpoint/2010/main" val="560963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19100" lvl="3" indent="-414338">
              <a:lnSpc>
                <a:spcPct val="90000"/>
              </a:lnSpc>
              <a:buFont typeface="Arial" charset="0"/>
              <a:buAutoNum type="arabicPeriod"/>
            </a:pPr>
            <a:r>
              <a:rPr lang="en-US" sz="2800" dirty="0"/>
              <a:t>Explain how Darwin’s voyage on the </a:t>
            </a:r>
            <a:r>
              <a:rPr lang="en-US" sz="2800" i="1" dirty="0"/>
              <a:t>Beagle</a:t>
            </a:r>
            <a:r>
              <a:rPr lang="en-US" sz="2800" dirty="0"/>
              <a:t> influenced his thinking.</a:t>
            </a:r>
          </a:p>
          <a:p>
            <a:pPr marL="419100" lvl="3" indent="-414338">
              <a:lnSpc>
                <a:spcPct val="90000"/>
              </a:lnSpc>
              <a:buFont typeface="Arial" charset="0"/>
              <a:buAutoNum type="arabicPeriod"/>
            </a:pPr>
            <a:r>
              <a:rPr lang="en-US" sz="2800" dirty="0"/>
              <a:t>Explain how the work of Thomas Malthus and the process of artificial selection influenced Darwin’s development of the idea of natural selection.</a:t>
            </a:r>
          </a:p>
          <a:p>
            <a:pPr marL="419100" lvl="3" indent="-414338">
              <a:lnSpc>
                <a:spcPct val="90000"/>
              </a:lnSpc>
              <a:buFont typeface="Arial" charset="0"/>
              <a:buAutoNum type="arabicPeriod"/>
            </a:pPr>
            <a:r>
              <a:rPr lang="en-US" sz="2800" dirty="0"/>
              <a:t>Describe Darwin’s observations and inferences in developing the concept of natural selection.</a:t>
            </a:r>
          </a:p>
          <a:p>
            <a:pPr marL="419100" lvl="3" indent="-414338">
              <a:lnSpc>
                <a:spcPct val="90000"/>
              </a:lnSpc>
              <a:buFont typeface="Arial" charset="0"/>
              <a:buAutoNum type="arabicPeriod"/>
            </a:pPr>
            <a:r>
              <a:rPr lang="en-US" sz="2800" dirty="0"/>
              <a:t>Explain why individuals cannot evolve and why evolution does not lead to perfectly adapted organisms.</a:t>
            </a:r>
            <a:endParaRPr lang="en-US" sz="2800" dirty="0">
              <a:cs typeface="Times New Roman" pitchFamily="8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now be able to</a:t>
            </a:r>
          </a:p>
        </p:txBody>
      </p:sp>
    </p:spTree>
    <p:extLst>
      <p:ext uri="{BB962C8B-B14F-4D97-AF65-F5344CB8AC3E}">
        <p14:creationId xmlns:p14="http://schemas.microsoft.com/office/powerpoint/2010/main" val="991868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28625" lvl="1" indent="-423863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5"/>
            </a:pPr>
            <a:r>
              <a:rPr lang="en-US" sz="2700" dirty="0"/>
              <a:t>Describe two examples of natural selection known to occur in nature.</a:t>
            </a:r>
          </a:p>
          <a:p>
            <a:pPr marL="428625" lvl="1" indent="-423863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5"/>
            </a:pPr>
            <a:r>
              <a:rPr lang="en-US" sz="2700" dirty="0"/>
              <a:t>Explain how fossils form, noting examples of each process.</a:t>
            </a:r>
          </a:p>
          <a:p>
            <a:pPr marL="428625" lvl="1" indent="-423863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5"/>
            </a:pPr>
            <a:r>
              <a:rPr lang="en-US" sz="2700" dirty="0"/>
              <a:t>Explain how the fossil record, biogeography, comparative anatomy, and molecular biology support evolution.</a:t>
            </a:r>
          </a:p>
          <a:p>
            <a:pPr marL="428625" lvl="1" indent="-423863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5"/>
            </a:pPr>
            <a:r>
              <a:rPr lang="en-US" sz="2700" dirty="0"/>
              <a:t>Explain how evolutionary trees are constructed and used to represent ancestral relationships.</a:t>
            </a:r>
          </a:p>
          <a:p>
            <a:pPr marL="428625" lvl="1" indent="-423863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5"/>
            </a:pPr>
            <a:r>
              <a:rPr lang="en-US" sz="2700" dirty="0"/>
              <a:t>Define the gene pool, a population, and microevolution.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now be able to</a:t>
            </a:r>
          </a:p>
        </p:txBody>
      </p:sp>
    </p:spTree>
    <p:extLst>
      <p:ext uri="{BB962C8B-B14F-4D97-AF65-F5344CB8AC3E}">
        <p14:creationId xmlns:p14="http://schemas.microsoft.com/office/powerpoint/2010/main" val="30562951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00100" lvl="1" indent="-685800">
              <a:lnSpc>
                <a:spcPct val="90000"/>
              </a:lnSpc>
              <a:buFont typeface="Arial" charset="0"/>
              <a:buAutoNum type="arabicPeriod" startAt="10"/>
            </a:pPr>
            <a:r>
              <a:rPr lang="en-US" sz="2800" dirty="0"/>
              <a:t>Explain how mutation and sexual reproduction produce genetic variation.</a:t>
            </a:r>
          </a:p>
          <a:p>
            <a:pPr marL="800100" lvl="1" indent="-685800">
              <a:lnSpc>
                <a:spcPct val="90000"/>
              </a:lnSpc>
              <a:buFont typeface="Arial" charset="0"/>
              <a:buAutoNum type="arabicPeriod" startAt="10"/>
            </a:pPr>
            <a:r>
              <a:rPr lang="en-US" sz="2800" dirty="0"/>
              <a:t>Explain why prokaryotes can evolve more quickly than eukaryotes.</a:t>
            </a:r>
          </a:p>
          <a:p>
            <a:pPr marL="800100" lvl="1" indent="-685800">
              <a:lnSpc>
                <a:spcPct val="90000"/>
              </a:lnSpc>
              <a:buFont typeface="Arial" charset="0"/>
              <a:buAutoNum type="arabicPeriod" startAt="10"/>
            </a:pPr>
            <a:r>
              <a:rPr lang="en-US" sz="2800" dirty="0"/>
              <a:t>Describe the five conditions required for the Hardy-Weinberg equilibrium.</a:t>
            </a:r>
          </a:p>
          <a:p>
            <a:pPr marL="800100" lvl="1" indent="-685800">
              <a:lnSpc>
                <a:spcPct val="90000"/>
              </a:lnSpc>
              <a:buFont typeface="Arial" charset="0"/>
              <a:buAutoNum type="arabicPeriod" startAt="10"/>
            </a:pPr>
            <a:r>
              <a:rPr lang="en-US" sz="2800" dirty="0"/>
              <a:t>Explain why the Hardy-Weinberg equilibrium is significant to understanding the evolution of natural populations and to public health science.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now be able to</a:t>
            </a:r>
          </a:p>
        </p:txBody>
      </p:sp>
    </p:spTree>
    <p:extLst>
      <p:ext uri="{BB962C8B-B14F-4D97-AF65-F5344CB8AC3E}">
        <p14:creationId xmlns:p14="http://schemas.microsoft.com/office/powerpoint/2010/main" val="28897872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812800" lvl="1" indent="-69850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14"/>
            </a:pPr>
            <a:r>
              <a:rPr lang="en-US" sz="2800" dirty="0"/>
              <a:t>Define genetic drift and gene flow. Explain how the bottleneck effect and the founder effect influence microevolution.</a:t>
            </a:r>
          </a:p>
          <a:p>
            <a:pPr marL="812800" lvl="1" indent="-69850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14"/>
            </a:pPr>
            <a:r>
              <a:rPr lang="en-US" sz="2800" dirty="0"/>
              <a:t>Distinguish between stabilizing selection, directional selection, and disruptive selection. Describe an example of each.</a:t>
            </a:r>
          </a:p>
          <a:p>
            <a:pPr marL="812800" lvl="1" indent="-69850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14"/>
            </a:pPr>
            <a:r>
              <a:rPr lang="en-US" sz="2800" dirty="0"/>
              <a:t>Define and compare </a:t>
            </a:r>
            <a:r>
              <a:rPr lang="en-US" sz="2800" dirty="0" err="1"/>
              <a:t>intrasexual</a:t>
            </a:r>
            <a:r>
              <a:rPr lang="en-US" sz="2800" dirty="0"/>
              <a:t> selection and intersexual selection.</a:t>
            </a:r>
          </a:p>
          <a:p>
            <a:pPr marL="812800" lvl="1" indent="-69850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14"/>
            </a:pPr>
            <a:r>
              <a:rPr lang="en-US" sz="2800" dirty="0"/>
              <a:t>Explain how antibiotic resistance has evolved.</a:t>
            </a:r>
          </a:p>
          <a:p>
            <a:pPr marL="812800" lvl="1" indent="-69850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 New Roman" pitchFamily="84" charset="0"/>
              <a:buAutoNum type="arabicPeriod" startAt="14"/>
            </a:pPr>
            <a:r>
              <a:rPr lang="en-US" sz="2800" dirty="0"/>
              <a:t>Explain why natural selection cannot produce perfection.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now be able to</a:t>
            </a:r>
          </a:p>
        </p:txBody>
      </p:sp>
    </p:spTree>
    <p:extLst>
      <p:ext uri="{BB962C8B-B14F-4D97-AF65-F5344CB8AC3E}">
        <p14:creationId xmlns:p14="http://schemas.microsoft.com/office/powerpoint/2010/main" val="15044932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3_UN01ReviewConcept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876425"/>
            <a:ext cx="8548687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8625" y="2033588"/>
            <a:ext cx="23129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</a:rPr>
              <a:t>Heritable variations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in individuals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05225" y="1874838"/>
            <a:ext cx="1709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Observations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05225" y="2897188"/>
            <a:ext cx="1709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Inferences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70375" y="3836988"/>
            <a:ext cx="623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69975" y="4376738"/>
            <a:ext cx="69738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</a:rPr>
              <a:t>Over time, favorable traits accumulate in the population.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9875" y="3322638"/>
            <a:ext cx="85740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US" sz="1900" b="1">
                <a:solidFill>
                  <a:schemeClr val="bg1"/>
                </a:solidFill>
              </a:rPr>
              <a:t>Individuals well-suited to the environment tend to leave more offspring.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75425" y="2020888"/>
            <a:ext cx="23129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</a:rPr>
              <a:t>Overproduction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of offspring</a:t>
            </a:r>
          </a:p>
        </p:txBody>
      </p:sp>
    </p:spTree>
    <p:extLst>
      <p:ext uri="{BB962C8B-B14F-4D97-AF65-F5344CB8AC3E}">
        <p14:creationId xmlns:p14="http://schemas.microsoft.com/office/powerpoint/2010/main" val="26894954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5" descr="13_UN02ReviewConcept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59038"/>
            <a:ext cx="85486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5" descr="13_UN02ReviewConcept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59038"/>
            <a:ext cx="85486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0863" y="2525713"/>
            <a:ext cx="29352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2100" b="1" dirty="0">
                <a:solidFill>
                  <a:schemeClr val="bg1"/>
                </a:solidFill>
              </a:rPr>
              <a:t>Allele frequencies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0863" y="2973388"/>
            <a:ext cx="29352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2100" b="1">
                <a:solidFill>
                  <a:schemeClr val="bg1"/>
                </a:solidFill>
              </a:rPr>
              <a:t>Genotype frequencies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95600" y="3633788"/>
            <a:ext cx="18780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 dirty="0">
                <a:solidFill>
                  <a:schemeClr val="bg1"/>
                </a:solidFill>
              </a:rPr>
              <a:t>Dominant</a:t>
            </a:r>
          </a:p>
          <a:p>
            <a:pPr>
              <a:lnSpc>
                <a:spcPct val="90000"/>
              </a:lnSpc>
            </a:pPr>
            <a:r>
              <a:rPr lang="en-US" sz="2100" b="1" dirty="0">
                <a:solidFill>
                  <a:schemeClr val="bg1"/>
                </a:solidFill>
              </a:rPr>
              <a:t>homozygotes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6325" y="3632200"/>
            <a:ext cx="18780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 dirty="0">
                <a:solidFill>
                  <a:schemeClr val="bg1"/>
                </a:solidFill>
              </a:rPr>
              <a:t>Heterozygotes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10413" y="3633788"/>
            <a:ext cx="17668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Recessive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homozygotes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27550" y="2551113"/>
            <a:ext cx="2254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 i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16550" y="2551113"/>
            <a:ext cx="2254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 i="1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75163" y="3009900"/>
            <a:ext cx="3857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 i="1">
                <a:solidFill>
                  <a:schemeClr val="bg1"/>
                </a:solidFill>
              </a:rPr>
              <a:t>p</a:t>
            </a:r>
            <a:r>
              <a:rPr lang="en-US" b="1" baseline="26000">
                <a:solidFill>
                  <a:schemeClr val="bg1"/>
                </a:solidFill>
              </a:rPr>
              <a:t>2</a:t>
            </a:r>
            <a:endParaRPr lang="en-US" sz="2100" b="1" i="1">
              <a:solidFill>
                <a:schemeClr val="bg1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14963" y="3009900"/>
            <a:ext cx="5381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2</a:t>
            </a:r>
            <a:r>
              <a:rPr lang="en-US" sz="2100" b="1" i="1">
                <a:solidFill>
                  <a:schemeClr val="bg1"/>
                </a:solidFill>
              </a:rPr>
              <a:t>pq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6700" y="3009900"/>
            <a:ext cx="5381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 i="1" dirty="0">
                <a:solidFill>
                  <a:schemeClr val="bg1"/>
                </a:solidFill>
              </a:rPr>
              <a:t>q</a:t>
            </a:r>
            <a:r>
              <a:rPr lang="en-US" b="1" baseline="2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550150" y="3009900"/>
            <a:ext cx="2000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1</a:t>
            </a:r>
            <a:endParaRPr lang="en-US" sz="2100" b="1" i="1">
              <a:solidFill>
                <a:schemeClr val="bg1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153275" y="2994025"/>
            <a:ext cx="2000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sym typeface="Symbol" pitchFamily="84" charset="2"/>
              </a:rPr>
              <a:t></a:t>
            </a:r>
            <a:endParaRPr lang="en-US" sz="2100" b="1" i="1">
              <a:solidFill>
                <a:schemeClr val="bg1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21363" y="2551113"/>
            <a:ext cx="2000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sym typeface="Symbol" pitchFamily="84" charset="2"/>
              </a:rPr>
              <a:t></a:t>
            </a:r>
            <a:endParaRPr lang="en-US" sz="2100" b="1" i="1">
              <a:solidFill>
                <a:schemeClr val="bg1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008563" y="2559050"/>
            <a:ext cx="2000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sym typeface="Symbol" pitchFamily="84" charset="2"/>
              </a:rPr>
              <a:t></a:t>
            </a:r>
            <a:endParaRPr lang="en-US" sz="2100" b="1" i="1">
              <a:solidFill>
                <a:schemeClr val="bg1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016500" y="3006725"/>
            <a:ext cx="2000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sym typeface="Symbol" pitchFamily="84" charset="2"/>
              </a:rPr>
              <a:t></a:t>
            </a:r>
            <a:endParaRPr lang="en-US" sz="2100" b="1" i="1">
              <a:solidFill>
                <a:schemeClr val="bg1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216650" y="3006725"/>
            <a:ext cx="2000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  <a:sym typeface="Symbol" pitchFamily="84" charset="2"/>
              </a:rPr>
              <a:t></a:t>
            </a:r>
            <a:endParaRPr lang="en-US" sz="2100" b="1" i="1">
              <a:solidFill>
                <a:schemeClr val="bg1"/>
              </a:solidFill>
            </a:endParaRPr>
          </a:p>
        </p:txBody>
      </p:sp>
      <p:sp>
        <p:nvSpPr>
          <p:cNvPr id="20" name="Line 74"/>
          <p:cNvSpPr>
            <a:spLocks noChangeShapeType="1"/>
          </p:cNvSpPr>
          <p:nvPr/>
        </p:nvSpPr>
        <p:spPr bwMode="auto">
          <a:xfrm flipV="1">
            <a:off x="4187825" y="3435350"/>
            <a:ext cx="390525" cy="2413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Line 75"/>
          <p:cNvSpPr>
            <a:spLocks noChangeShapeType="1"/>
          </p:cNvSpPr>
          <p:nvPr/>
        </p:nvSpPr>
        <p:spPr bwMode="auto">
          <a:xfrm>
            <a:off x="5683250" y="3425825"/>
            <a:ext cx="0" cy="2476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Line 77"/>
          <p:cNvSpPr>
            <a:spLocks noChangeShapeType="1"/>
          </p:cNvSpPr>
          <p:nvPr/>
        </p:nvSpPr>
        <p:spPr bwMode="auto">
          <a:xfrm>
            <a:off x="6734175" y="3435350"/>
            <a:ext cx="358775" cy="244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216650" y="2552700"/>
            <a:ext cx="2000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1</a:t>
            </a:r>
            <a:endParaRPr lang="en-US" sz="2100" b="1" i="1">
              <a:solidFill>
                <a:schemeClr val="bg1"/>
              </a:solidFill>
            </a:endParaRPr>
          </a:p>
        </p:txBody>
      </p:sp>
      <p:sp>
        <p:nvSpPr>
          <p:cNvPr id="24" name="AutoShape 72"/>
          <p:cNvSpPr>
            <a:spLocks/>
          </p:cNvSpPr>
          <p:nvPr/>
        </p:nvSpPr>
        <p:spPr bwMode="auto">
          <a:xfrm rot="5400000">
            <a:off x="4475163" y="3087687"/>
            <a:ext cx="196850" cy="504825"/>
          </a:xfrm>
          <a:prstGeom prst="rightBrace">
            <a:avLst>
              <a:gd name="adj1" fmla="val 49996"/>
              <a:gd name="adj2" fmla="val 49056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  <a:latin typeface="Times" pitchFamily="84" charset="0"/>
            </a:endParaRPr>
          </a:p>
        </p:txBody>
      </p:sp>
      <p:sp>
        <p:nvSpPr>
          <p:cNvPr id="25" name="AutoShape 73"/>
          <p:cNvSpPr>
            <a:spLocks/>
          </p:cNvSpPr>
          <p:nvPr/>
        </p:nvSpPr>
        <p:spPr bwMode="auto">
          <a:xfrm rot="5400000">
            <a:off x="5572125" y="3003550"/>
            <a:ext cx="196850" cy="673100"/>
          </a:xfrm>
          <a:prstGeom prst="rightBrace">
            <a:avLst>
              <a:gd name="adj1" fmla="val 66662"/>
              <a:gd name="adj2" fmla="val 48111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  <a:latin typeface="Times" pitchFamily="84" charset="0"/>
            </a:endParaRPr>
          </a:p>
        </p:txBody>
      </p:sp>
      <p:sp>
        <p:nvSpPr>
          <p:cNvPr id="26" name="AutoShape 76"/>
          <p:cNvSpPr>
            <a:spLocks/>
          </p:cNvSpPr>
          <p:nvPr/>
        </p:nvSpPr>
        <p:spPr bwMode="auto">
          <a:xfrm rot="5400000">
            <a:off x="6637338" y="3087687"/>
            <a:ext cx="196850" cy="504825"/>
          </a:xfrm>
          <a:prstGeom prst="rightBrace">
            <a:avLst>
              <a:gd name="adj1" fmla="val 49996"/>
              <a:gd name="adj2" fmla="val 5062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Time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1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Darwin recognized the connection between</a:t>
            </a:r>
          </a:p>
          <a:p>
            <a:pPr marL="901700" lvl="3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natural selection and</a:t>
            </a:r>
          </a:p>
          <a:p>
            <a:pPr marL="901700" lvl="3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 capacity of organisms to </a:t>
            </a:r>
            <a:r>
              <a:rPr lang="en-US" sz="2800" dirty="0" smtClean="0">
                <a:cs typeface="Times New Roman" pitchFamily="84" charset="0"/>
              </a:rPr>
              <a:t>over reproduce.</a:t>
            </a:r>
            <a:endParaRPr lang="en-US" sz="2800" dirty="0">
              <a:cs typeface="Times New Roman" pitchFamily="84" charset="0"/>
            </a:endParaRPr>
          </a:p>
          <a:p>
            <a:pPr marL="460375" lvl="2" indent="-4572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Darwin had read an essay written in 1798 by the economist </a:t>
            </a:r>
            <a:r>
              <a:rPr lang="en-US" sz="2800" dirty="0">
                <a:solidFill>
                  <a:srgbClr val="FFFF00"/>
                </a:solidFill>
                <a:cs typeface="Times New Roman" pitchFamily="84" charset="0"/>
              </a:rPr>
              <a:t>Thomas Malthus</a:t>
            </a:r>
            <a:r>
              <a:rPr lang="en-US" sz="2800" dirty="0">
                <a:cs typeface="Times New Roman" pitchFamily="84" charset="0"/>
              </a:rPr>
              <a:t>, who argued that human suffering was the consequence of human populations increasing faster than essential resources.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Darwin proposed natural selection as the mechanism of evolution</a:t>
            </a:r>
          </a:p>
        </p:txBody>
      </p:sp>
    </p:spTree>
    <p:extLst>
      <p:ext uri="{BB962C8B-B14F-4D97-AF65-F5344CB8AC3E}">
        <p14:creationId xmlns:p14="http://schemas.microsoft.com/office/powerpoint/2010/main" val="12937107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13_UN04ConnectConcept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36537"/>
            <a:ext cx="7054850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4" descr="13_UN04ConnectConcept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7" y="236536"/>
            <a:ext cx="7054850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50143" y="1315792"/>
            <a:ext cx="189388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change in allele</a:t>
            </a:r>
          </a:p>
          <a:p>
            <a:pPr algn="ctr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frequencies in a</a:t>
            </a:r>
          </a:p>
          <a:p>
            <a:pPr algn="ctr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population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51237" y="1252537"/>
            <a:ext cx="18938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may result from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0487" y="776287"/>
            <a:ext cx="661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is the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97087" y="3290887"/>
            <a:ext cx="166528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random</a:t>
            </a: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fluctuations</a:t>
            </a: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more likely in a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30637" y="3290887"/>
            <a:ext cx="123348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due to</a:t>
            </a: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movement</a:t>
            </a: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of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61037" y="3570287"/>
            <a:ext cx="592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due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to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573837" y="3563937"/>
            <a:ext cx="592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leads</a:t>
            </a: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</a:rPr>
              <a:t>to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65787" y="2662237"/>
            <a:ext cx="2492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30637" y="2662237"/>
            <a:ext cx="2492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319337" y="2662237"/>
            <a:ext cx="2492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248275" y="4954586"/>
            <a:ext cx="13477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of</a:t>
            </a: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individuals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60625" y="4979986"/>
            <a:ext cx="973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may be</a:t>
            </a:r>
          </a:p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result of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357437" y="4408487"/>
            <a:ext cx="2492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337175" y="4408487"/>
            <a:ext cx="2492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(g)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86125" y="6008686"/>
            <a:ext cx="2492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(f)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749425" y="6008686"/>
            <a:ext cx="24923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(e)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67027" y="4256087"/>
            <a:ext cx="1322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individuals</a:t>
            </a:r>
          </a:p>
          <a:p>
            <a:pPr algn="ctr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or gametes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791325" y="4256087"/>
            <a:ext cx="1195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adaptive</a:t>
            </a:r>
          </a:p>
          <a:p>
            <a:pPr algn="ctr"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evolution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248275" y="5856286"/>
            <a:ext cx="17922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best adapted</a:t>
            </a:r>
          </a:p>
          <a:p>
            <a:pPr algn="ctr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to environment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725068" y="414337"/>
            <a:ext cx="18938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</a:rPr>
              <a:t>Microevolution</a:t>
            </a:r>
          </a:p>
        </p:txBody>
      </p:sp>
    </p:spTree>
    <p:extLst>
      <p:ext uri="{BB962C8B-B14F-4D97-AF65-F5344CB8AC3E}">
        <p14:creationId xmlns:p14="http://schemas.microsoft.com/office/powerpoint/2010/main" val="405839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Darwin observed that organisms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vary in many traits and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produce more offspring than the environment can support</a:t>
            </a:r>
            <a:r>
              <a:rPr lang="en-US" sz="2400" dirty="0" smtClean="0">
                <a:cs typeface="Times New Roman" pitchFamily="84" charset="0"/>
              </a:rPr>
              <a:t>.</a:t>
            </a:r>
          </a:p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Darwin reasoned that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organisms with traits that increase their chance of surviving and reproducing in their environment tend to leave more offspring than others and </a:t>
            </a:r>
          </a:p>
          <a:p>
            <a:pPr marL="812800" lvl="3" indent="-368300">
              <a:buFont typeface="Courier New" pitchFamily="49" charset="0"/>
              <a:buChar char="o"/>
            </a:pPr>
            <a:r>
              <a:rPr lang="en-US" sz="2400" dirty="0">
                <a:cs typeface="Times New Roman" pitchFamily="84" charset="0"/>
              </a:rPr>
              <a:t>this unequal reproduction will lead to the accumulation of favorable traits in a population over generations.</a:t>
            </a:r>
          </a:p>
          <a:p>
            <a:pPr marL="812800" lvl="3" indent="-368300"/>
            <a:endParaRPr lang="en-US" sz="2400" dirty="0">
              <a:cs typeface="Times New Roman" pitchFamily="84" charset="0"/>
            </a:endParaRPr>
          </a:p>
          <a:p>
            <a:pPr marL="444500" lvl="3" indent="0">
              <a:buNone/>
            </a:pPr>
            <a:endParaRPr lang="en-US" sz="2400" dirty="0">
              <a:cs typeface="Times New Roman" pitchFamily="8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Darwin proposed natural selection as the mechanism of evolution</a:t>
            </a:r>
          </a:p>
        </p:txBody>
      </p:sp>
    </p:spTree>
    <p:extLst>
      <p:ext uri="{BB962C8B-B14F-4D97-AF65-F5344CB8AC3E}">
        <p14:creationId xmlns:p14="http://schemas.microsoft.com/office/powerpoint/2010/main" val="107965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60375" lvl="2" indent="-457200">
              <a:buFont typeface="Courier New" pitchFamily="49" charset="0"/>
              <a:buChar char="o"/>
            </a:pPr>
            <a:r>
              <a:rPr lang="en-US" sz="2800" dirty="0">
                <a:cs typeface="Times New Roman" pitchFamily="84" charset="0"/>
              </a:rPr>
              <a:t>There are </a:t>
            </a:r>
            <a:r>
              <a:rPr lang="en-US" sz="2800" dirty="0">
                <a:solidFill>
                  <a:srgbClr val="FFFF00"/>
                </a:solidFill>
                <a:cs typeface="Times New Roman" pitchFamily="84" charset="0"/>
              </a:rPr>
              <a:t>three</a:t>
            </a:r>
            <a:r>
              <a:rPr lang="en-US" sz="2800" dirty="0">
                <a:cs typeface="Times New Roman" pitchFamily="84" charset="0"/>
              </a:rPr>
              <a:t> key points about evolution by natural selection that clarify this process.</a:t>
            </a:r>
          </a:p>
          <a:p>
            <a:pPr marL="812800" lvl="3" indent="-368300">
              <a:buFont typeface="Times New Roman" pitchFamily="84" charset="0"/>
              <a:buAutoNum type="arabicPeriod"/>
            </a:pPr>
            <a:r>
              <a:rPr lang="en-US" sz="2400" u="sng" dirty="0">
                <a:cs typeface="Times New Roman" pitchFamily="84" charset="0"/>
              </a:rPr>
              <a:t>Individuals</a:t>
            </a:r>
            <a:r>
              <a:rPr lang="en-US" sz="2400" dirty="0">
                <a:cs typeface="Times New Roman" pitchFamily="8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cs typeface="Times New Roman" pitchFamily="84" charset="0"/>
              </a:rPr>
              <a:t>do not </a:t>
            </a:r>
            <a:r>
              <a:rPr lang="en-US" sz="2400" dirty="0">
                <a:cs typeface="Times New Roman" pitchFamily="84" charset="0"/>
              </a:rPr>
              <a:t>evolve: </a:t>
            </a:r>
            <a:r>
              <a:rPr lang="en-US" sz="2400" dirty="0">
                <a:solidFill>
                  <a:srgbClr val="FFFF00"/>
                </a:solidFill>
                <a:cs typeface="Times New Roman" pitchFamily="84" charset="0"/>
              </a:rPr>
              <a:t>populations</a:t>
            </a:r>
            <a:r>
              <a:rPr lang="en-US" sz="2400" dirty="0">
                <a:cs typeface="Times New Roman" pitchFamily="84" charset="0"/>
              </a:rPr>
              <a:t> evolve.</a:t>
            </a:r>
          </a:p>
          <a:p>
            <a:pPr marL="812800" lvl="3" indent="-368300">
              <a:buFont typeface="Times New Roman" pitchFamily="84" charset="0"/>
              <a:buAutoNum type="arabicPeriod"/>
            </a:pPr>
            <a:r>
              <a:rPr lang="en-US" sz="2400" dirty="0">
                <a:cs typeface="Times New Roman" pitchFamily="84" charset="0"/>
              </a:rPr>
              <a:t>Natural selection can amplify or diminish only </a:t>
            </a:r>
            <a:r>
              <a:rPr lang="en-US" sz="2400" dirty="0">
                <a:solidFill>
                  <a:srgbClr val="FFFF00"/>
                </a:solidFill>
                <a:cs typeface="Times New Roman" pitchFamily="84" charset="0"/>
              </a:rPr>
              <a:t>heritable traits</a:t>
            </a:r>
            <a:r>
              <a:rPr lang="en-US" sz="2400" dirty="0">
                <a:cs typeface="Times New Roman" pitchFamily="84" charset="0"/>
              </a:rPr>
              <a:t>. Acquired characteristics cannot be passed on to offspring.</a:t>
            </a:r>
          </a:p>
          <a:p>
            <a:pPr marL="812800" lvl="3" indent="-368300">
              <a:buFont typeface="Times New Roman" pitchFamily="84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cs typeface="Times New Roman" pitchFamily="84" charset="0"/>
              </a:rPr>
              <a:t>Evolution is not goal directed and does not lead to perfection. Favorable traits vary as environments change.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Darwin proposed natural selection as the mechanism of evolution</a:t>
            </a:r>
          </a:p>
        </p:txBody>
      </p:sp>
    </p:spTree>
    <p:extLst>
      <p:ext uri="{BB962C8B-B14F-4D97-AF65-F5344CB8AC3E}">
        <p14:creationId xmlns:p14="http://schemas.microsoft.com/office/powerpoint/2010/main" val="1902598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232</TotalTime>
  <Words>4083</Words>
  <Application>Microsoft Office PowerPoint</Application>
  <PresentationFormat>On-screen Show (4:3)</PresentationFormat>
  <Paragraphs>557</Paragraphs>
  <Slides>70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Mylar</vt:lpstr>
      <vt:lpstr>How Populations Evolve  </vt:lpstr>
      <vt:lpstr>History of Evolution</vt:lpstr>
      <vt:lpstr>History of Evolution</vt:lpstr>
      <vt:lpstr>A sea voyage helped Darwin frame his theory of evolution</vt:lpstr>
      <vt:lpstr>A sea voyage helped Darwin frame his theory of evolution</vt:lpstr>
      <vt:lpstr>A sea voyage helped Darwin frame his theory of evolution</vt:lpstr>
      <vt:lpstr>Darwin proposed natural selection as the mechanism of evolution</vt:lpstr>
      <vt:lpstr>Darwin proposed natural selection as the mechanism of evolution</vt:lpstr>
      <vt:lpstr>Darwin proposed natural selection as the mechanism of evolution</vt:lpstr>
      <vt:lpstr>Scientists can observe natural selection in action</vt:lpstr>
      <vt:lpstr>Scientists can observe natural selection in action</vt:lpstr>
      <vt:lpstr>Scientists can observe natural selection in action</vt:lpstr>
      <vt:lpstr>PowerPoint Presentation</vt:lpstr>
      <vt:lpstr>Scientists can observe natural selection in action</vt:lpstr>
      <vt:lpstr>The study of fossils provides strong evidence for evolution</vt:lpstr>
      <vt:lpstr>The study of fossils provides strong evidence for evolution</vt:lpstr>
      <vt:lpstr>The study of fossils provides strong evidence for evolution</vt:lpstr>
      <vt:lpstr>The study of fossils provides strong evidence for evolution</vt:lpstr>
      <vt:lpstr>The study of fossils provides strong evidence for evolution</vt:lpstr>
      <vt:lpstr>Many types of scientific evidence support the evolutionary view of life</vt:lpstr>
      <vt:lpstr>Many types of scientific evidence support the evolutionary view of life</vt:lpstr>
      <vt:lpstr>Many types of scientific evidence support the evolutionary view of life</vt:lpstr>
      <vt:lpstr>Many types of scientific evidence support the evolutionary view of life</vt:lpstr>
      <vt:lpstr>Many types of scientific evidence support the evolutionary view of life</vt:lpstr>
      <vt:lpstr>Many types of scientific evidence support the evolutionary view of life</vt:lpstr>
      <vt:lpstr>Homologies indicate patterns of descent that can be shown on an evolutionary tree</vt:lpstr>
      <vt:lpstr>Homologies indicate patterns of descent that can be shown on an evolutionary tree</vt:lpstr>
      <vt:lpstr>The Evolution of Populations</vt:lpstr>
      <vt:lpstr>Evolution occurs within populations</vt:lpstr>
      <vt:lpstr>Mutation and sexual reproduction produce the genetic variation that makes evolution possible</vt:lpstr>
      <vt:lpstr>Mutation and sexual reproduction produce the genetic variation that makes evolution possible</vt:lpstr>
      <vt:lpstr>Mutation and sexual reproduction produce the genetic variation that makes evolution possible</vt:lpstr>
      <vt:lpstr>Mutation and sexual reproduction produce the genetic variation that makes evolution possible</vt:lpstr>
      <vt:lpstr>The Hardy-Weinberg equation can test whether a population is evolving</vt:lpstr>
      <vt:lpstr>The Hardy-Weinberg equation can test whether a population is evolving</vt:lpstr>
      <vt:lpstr>The Hardy-Weinberg equation can test whether a population is evolving</vt:lpstr>
      <vt:lpstr>The Hardy-Weinberg equation can test whether a population is evolving</vt:lpstr>
      <vt:lpstr>The Hardy-Weinberg equation can test whether a population is evolving</vt:lpstr>
      <vt:lpstr>The Hardy-Weinberg equation can test whether a population is evolving</vt:lpstr>
      <vt:lpstr>The Hardy-Weinberg equation can test whether a population is evolving</vt:lpstr>
      <vt:lpstr>PowerPoint Presentation</vt:lpstr>
      <vt:lpstr>The Hardy-Weinberg equation can test whether a population is evolving</vt:lpstr>
      <vt:lpstr>CONNECTION: The Hardy-Weinberg equation is useful in public health science</vt:lpstr>
      <vt:lpstr>CONNECTION: The Hardy-Weinberg equation is useful in public health science</vt:lpstr>
      <vt:lpstr>CONNECTION: The Hardy-Weinberg equation is useful in public health science</vt:lpstr>
      <vt:lpstr> MECHANISMS  OF MICROEVOLUTION</vt:lpstr>
      <vt:lpstr>Natural selection, genetic drift, and gene flow can cause microevolution</vt:lpstr>
      <vt:lpstr>Natural selection, genetic drift, and gene flow can cause microevolution</vt:lpstr>
      <vt:lpstr>Natural selection, genetic drift, and gene flow can cause microevolution</vt:lpstr>
      <vt:lpstr>Natural selection, genetic drift, and gene flow can cause microevolution</vt:lpstr>
      <vt:lpstr>Natural selection, genetic drift, and gene flow can cause microevolution</vt:lpstr>
      <vt:lpstr>Natural selection, genetic drift, and gene flow can cause microevolution</vt:lpstr>
      <vt:lpstr>Natural selection, genetic drift, and gene flow can cause microevolution</vt:lpstr>
      <vt:lpstr>Natural selection, genetic drift, and gene flow can cause microevolution</vt:lpstr>
      <vt:lpstr>Natural selection, genetic drift, and gene flow can cause microevolution</vt:lpstr>
      <vt:lpstr>Natural selection can alter variation in a population in three ways</vt:lpstr>
      <vt:lpstr>Figure 13.13</vt:lpstr>
      <vt:lpstr>Sexual selection may lead to phenotypic differences between males and females</vt:lpstr>
      <vt:lpstr>Sexual selection may lead to phenotypic differences between males and females</vt:lpstr>
      <vt:lpstr>EVOLUTION CONNECTION: The evolution of antibiotic resistance in bacteria is a serious public health concern</vt:lpstr>
      <vt:lpstr>Diploidy and balancing selection preserve genetic variation</vt:lpstr>
      <vt:lpstr>PowerPoint Presentation</vt:lpstr>
      <vt:lpstr>Natural selection cannot fashion perfect organisms</vt:lpstr>
      <vt:lpstr>You should now be able to</vt:lpstr>
      <vt:lpstr>You should now be able to</vt:lpstr>
      <vt:lpstr>You should now be able to</vt:lpstr>
      <vt:lpstr>You should now be able to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Populations Evolve</dc:title>
  <dc:creator>User</dc:creator>
  <cp:lastModifiedBy>User</cp:lastModifiedBy>
  <cp:revision>22</cp:revision>
  <dcterms:created xsi:type="dcterms:W3CDTF">2013-09-01T18:40:53Z</dcterms:created>
  <dcterms:modified xsi:type="dcterms:W3CDTF">2013-09-01T22:33:12Z</dcterms:modified>
</cp:coreProperties>
</file>